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2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</p:sldIdLst>
  <p:sldSz cy="6858000" cx="12192000"/>
  <p:notesSz cx="6858000" cy="9144000"/>
  <p:embeddedFontLst>
    <p:embeddedFont>
      <p:font typeface="Caveat"/>
      <p:regular r:id="rId85"/>
      <p:bold r:id="rId86"/>
    </p:embeddedFont>
    <p:embeddedFont>
      <p:font typeface="Amatic SC"/>
      <p:regular r:id="rId87"/>
      <p:bold r:id="rId88"/>
    </p:embeddedFont>
    <p:embeddedFont>
      <p:font typeface="Quattrocento Sans"/>
      <p:regular r:id="rId89"/>
      <p:bold r:id="rId90"/>
      <p:italic r:id="rId91"/>
      <p:boldItalic r:id="rId92"/>
    </p:embeddedFont>
    <p:embeddedFont>
      <p:font typeface="Arial Black"/>
      <p:regular r:id="rId93"/>
    </p:embeddedFont>
    <p:embeddedFont>
      <p:font typeface="Gill Sans"/>
      <p:regular r:id="rId94"/>
      <p:bold r:id="rId9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6" roundtripDataSignature="AMtx7mhs3K1YIPvjl5n1LZJpqQzrgVfF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font" Target="fonts/Caveat-bold.fntdata"/><Relationship Id="rId41" Type="http://schemas.openxmlformats.org/officeDocument/2006/relationships/slide" Target="slides/slide35.xml"/><Relationship Id="rId85" Type="http://schemas.openxmlformats.org/officeDocument/2006/relationships/font" Target="fonts/Caveat-regular.fntdata"/><Relationship Id="rId44" Type="http://schemas.openxmlformats.org/officeDocument/2006/relationships/slide" Target="slides/slide38.xml"/><Relationship Id="rId88" Type="http://schemas.openxmlformats.org/officeDocument/2006/relationships/font" Target="fonts/AmaticSC-bold.fntdata"/><Relationship Id="rId43" Type="http://schemas.openxmlformats.org/officeDocument/2006/relationships/slide" Target="slides/slide37.xml"/><Relationship Id="rId87" Type="http://schemas.openxmlformats.org/officeDocument/2006/relationships/font" Target="fonts/AmaticSC-regular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QuattrocentoSans-regular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95" Type="http://schemas.openxmlformats.org/officeDocument/2006/relationships/font" Target="fonts/GillSans-bold.fntdata"/><Relationship Id="rId50" Type="http://schemas.openxmlformats.org/officeDocument/2006/relationships/slide" Target="slides/slide44.xml"/><Relationship Id="rId94" Type="http://schemas.openxmlformats.org/officeDocument/2006/relationships/font" Target="fonts/GillSans-regular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96" Type="http://customschemas.google.com/relationships/presentationmetadata" Target="metadata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QuattrocentoSans-italic.fntdata"/><Relationship Id="rId90" Type="http://schemas.openxmlformats.org/officeDocument/2006/relationships/font" Target="fonts/QuattrocentoSans-bold.fntdata"/><Relationship Id="rId93" Type="http://schemas.openxmlformats.org/officeDocument/2006/relationships/font" Target="fonts/ArialBlack-regular.fntdata"/><Relationship Id="rId92" Type="http://schemas.openxmlformats.org/officeDocument/2006/relationships/font" Target="fonts/QuattrocentoSans-bold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aa99487bb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1aa99487bbf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1" name="Google Shape;3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7" name="Google Shape;3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eb98e756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4" name="Google Shape;414;g1eb98e7569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eb98e7569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6" name="Google Shape;426;g1eb98e7569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c3cc1bae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ec3cc1ba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eb98e756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g1eb98e75691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eb98e7569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8" name="Google Shape;438;g1eb98e75691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ec35ce72c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4" name="Google Shape;444;g1ec35ce72c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aa5e9779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0" name="Google Shape;450;g1aa5e9779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aa5e9779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6" name="Google Shape;456;g1aa5e9779f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1" name="Google Shape;47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7" name="Google Shape;48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4" name="Google Shape;494;p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eb860837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g1eb8608371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eb98e7569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7" name="Google Shape;517;g1eb98e7569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7" name="Google Shape;52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aa99487b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9" name="Google Shape;539;g1aa99487bb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5" name="Google Shape;54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aa99487b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1" name="Google Shape;551;g1aa99487bb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7" name="Google Shape;557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3" name="Google Shape;563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7" name="Google Shape;617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a96e06f27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3" name="Google Shape;623;g1a96e06f271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eb98e7569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9" name="Google Shape;629;g1eb98e75691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aa99487bb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5" name="Google Shape;635;g1aa99487bb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a96e06f27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2" name="Google Shape;672;g1a96e06f271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a96e06f27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5" name="Google Shape;705;g1a96e06f271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1" name="Google Shape;711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a96e06f271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6" name="Google Shape;726;g1a96e06f271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aa5e9779f8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2" name="Google Shape;732;g1aa5e9779f8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a96e06f2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8" name="Google Shape;738;g1a96e06f27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a96e06f27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1" name="Google Shape;751;g1a96e06f271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a96e06f27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5" name="Google Shape;765;g1a96e06f271_0_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a96e06f27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9" name="Google Shape;779;g1a96e06f271_0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a2d2e1e17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3" name="Google Shape;793;g1a2d2e1e17b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a2d2e1e17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9" name="Google Shape;799;g1a2d2e1e17b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a2d2e1e17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3" name="Google Shape;823;g1a2d2e1e17b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a2d2e1e17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9" name="Google Shape;829;g1a2d2e1e17b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aa5e9779f8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5" name="Google Shape;835;g1aa5e9779f8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a96e06f27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1" name="Google Shape;841;g1a96e06f271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aa5e9779f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6" name="Google Shape;856;g1aa5e9779f8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aa5e9779f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2" name="Google Shape;862;g1aa5e9779f8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a96e06f271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8" name="Google Shape;868;g1a96e06f271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a96e06f271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3" name="Google Shape;883;g1a96e06f271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a96e06f27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7" name="Google Shape;897;g1a96e06f271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a96e06f27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1" name="Google Shape;911;g1a96e06f271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aa99487bb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5" name="Google Shape;925;g1aa99487bbf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a2d2e1e17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1" name="Google Shape;931;g1a2d2e1e17b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ec35ce72c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5" name="Google Shape;955;g1ec35ce72c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eb98e7569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1" name="Google Shape;961;g1eb98e75691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ec3cc2bbd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6" name="Google Shape;976;g1ec3cc2bbd3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eb98e7569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2" name="Google Shape;982;g1eb98e75691_0_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eb98e756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6" name="Google Shape;996;g1eb98e75691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eb98e7569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0" name="Google Shape;1010;g1eb98e75691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eb98e7569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4" name="Google Shape;1024;g1eb98e75691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1eb98e7569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8" name="Google Shape;1038;g1eb98e75691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1eb98e7569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4" name="Google Shape;1044;g1eb98e75691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a96e06f271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8" name="Google Shape;1068;g1a96e06f271_0_3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1a96e06f271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4" name="Google Shape;1074;g1a96e06f271_0_3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a2d2e1e17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0" name="Google Shape;1080;g1a2d2e1e17b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6" name="Google Shape;1086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1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61"/>
          <p:cNvSpPr txBox="1"/>
          <p:nvPr>
            <p:ph type="ctrTitle"/>
          </p:nvPr>
        </p:nvSpPr>
        <p:spPr>
          <a:xfrm>
            <a:off x="1078523" y="1098388"/>
            <a:ext cx="103185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1"/>
          <p:cNvSpPr txBox="1"/>
          <p:nvPr>
            <p:ph idx="1" type="subTitle"/>
          </p:nvPr>
        </p:nvSpPr>
        <p:spPr>
          <a:xfrm>
            <a:off x="2215045" y="5979196"/>
            <a:ext cx="80454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61"/>
          <p:cNvSpPr txBox="1"/>
          <p:nvPr>
            <p:ph idx="10" type="dt"/>
          </p:nvPr>
        </p:nvSpPr>
        <p:spPr>
          <a:xfrm>
            <a:off x="1078523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1"/>
          <p:cNvSpPr txBox="1"/>
          <p:nvPr>
            <p:ph idx="11" type="ftr"/>
          </p:nvPr>
        </p:nvSpPr>
        <p:spPr>
          <a:xfrm>
            <a:off x="4180332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1"/>
          <p:cNvSpPr txBox="1"/>
          <p:nvPr>
            <p:ph idx="12" type="sldNum"/>
          </p:nvPr>
        </p:nvSpPr>
        <p:spPr>
          <a:xfrm>
            <a:off x="9067218" y="6375679"/>
            <a:ext cx="2329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" name="Google Shape;20;p61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8" name="Google Shape;68;p83"/>
          <p:cNvSpPr txBox="1"/>
          <p:nvPr>
            <p:ph type="title"/>
          </p:nvPr>
        </p:nvSpPr>
        <p:spPr>
          <a:xfrm>
            <a:off x="8337884" y="457199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3"/>
          <p:cNvSpPr txBox="1"/>
          <p:nvPr>
            <p:ph idx="1" type="body"/>
          </p:nvPr>
        </p:nvSpPr>
        <p:spPr>
          <a:xfrm>
            <a:off x="765051" y="920377"/>
            <a:ext cx="6158400" cy="4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83"/>
          <p:cNvSpPr txBox="1"/>
          <p:nvPr>
            <p:ph idx="2" type="body"/>
          </p:nvPr>
        </p:nvSpPr>
        <p:spPr>
          <a:xfrm>
            <a:off x="8337885" y="1741336"/>
            <a:ext cx="3092100" cy="4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83"/>
          <p:cNvSpPr txBox="1"/>
          <p:nvPr>
            <p:ph idx="10" type="dt"/>
          </p:nvPr>
        </p:nvSpPr>
        <p:spPr>
          <a:xfrm>
            <a:off x="765051" y="6375679"/>
            <a:ext cx="1233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3"/>
          <p:cNvSpPr txBox="1"/>
          <p:nvPr>
            <p:ph idx="11" type="ftr"/>
          </p:nvPr>
        </p:nvSpPr>
        <p:spPr>
          <a:xfrm>
            <a:off x="2103620" y="6375679"/>
            <a:ext cx="34821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3"/>
          <p:cNvSpPr txBox="1"/>
          <p:nvPr>
            <p:ph idx="12" type="sldNum"/>
          </p:nvPr>
        </p:nvSpPr>
        <p:spPr>
          <a:xfrm>
            <a:off x="5691014" y="6375679"/>
            <a:ext cx="123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4" name="Google Shape;74;p83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4"/>
          <p:cNvSpPr/>
          <p:nvPr>
            <p:ph idx="2" type="pic"/>
          </p:nvPr>
        </p:nvSpPr>
        <p:spPr>
          <a:xfrm>
            <a:off x="283464" y="0"/>
            <a:ext cx="7355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84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8" name="Google Shape;78;p84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4"/>
          <p:cNvSpPr txBox="1"/>
          <p:nvPr>
            <p:ph type="title"/>
          </p:nvPr>
        </p:nvSpPr>
        <p:spPr>
          <a:xfrm>
            <a:off x="8337883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4"/>
          <p:cNvSpPr txBox="1"/>
          <p:nvPr>
            <p:ph idx="1" type="body"/>
          </p:nvPr>
        </p:nvSpPr>
        <p:spPr>
          <a:xfrm>
            <a:off x="8337883" y="1741336"/>
            <a:ext cx="3092100" cy="4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84"/>
          <p:cNvSpPr txBox="1"/>
          <p:nvPr>
            <p:ph idx="10" type="dt"/>
          </p:nvPr>
        </p:nvSpPr>
        <p:spPr>
          <a:xfrm>
            <a:off x="765950" y="6375679"/>
            <a:ext cx="1232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4"/>
          <p:cNvSpPr txBox="1"/>
          <p:nvPr>
            <p:ph idx="11" type="ftr"/>
          </p:nvPr>
        </p:nvSpPr>
        <p:spPr>
          <a:xfrm>
            <a:off x="2103621" y="6375679"/>
            <a:ext cx="34821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4"/>
          <p:cNvSpPr txBox="1"/>
          <p:nvPr>
            <p:ph idx="12" type="sldNum"/>
          </p:nvPr>
        </p:nvSpPr>
        <p:spPr>
          <a:xfrm>
            <a:off x="5687568" y="6375679"/>
            <a:ext cx="1234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5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5"/>
          <p:cNvSpPr txBox="1"/>
          <p:nvPr>
            <p:ph idx="1" type="body"/>
          </p:nvPr>
        </p:nvSpPr>
        <p:spPr>
          <a:xfrm rot="5400000">
            <a:off x="4543950" y="-1006349"/>
            <a:ext cx="3593700" cy="10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5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5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5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6"/>
          <p:cNvSpPr txBox="1"/>
          <p:nvPr>
            <p:ph type="title"/>
          </p:nvPr>
        </p:nvSpPr>
        <p:spPr>
          <a:xfrm rot="5400000">
            <a:off x="8012153" y="2436486"/>
            <a:ext cx="5600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6"/>
          <p:cNvSpPr txBox="1"/>
          <p:nvPr>
            <p:ph idx="1" type="body"/>
          </p:nvPr>
        </p:nvSpPr>
        <p:spPr>
          <a:xfrm rot="5400000">
            <a:off x="2653435" y="-1013665"/>
            <a:ext cx="5600400" cy="8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86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6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6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gato, pequeno, coberto, grande&#10;&#10;Descrição gerada automaticamente" id="111" name="Google Shape;111;p67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 rot="10800000">
            <a:off x="-81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8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68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8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8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69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69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9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9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0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70"/>
          <p:cNvSpPr txBox="1"/>
          <p:nvPr>
            <p:ph idx="1" type="body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7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1"/>
          <p:cNvSpPr txBox="1"/>
          <p:nvPr>
            <p:ph idx="1" type="body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71"/>
          <p:cNvSpPr txBox="1"/>
          <p:nvPr>
            <p:ph idx="2" type="body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7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7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5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5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2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72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72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72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7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7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descr="Uma imagem contendo gato, pequeno, coberto, grande&#10;&#10;Descrição gerada automaticamente" id="146" name="Google Shape;146;p72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 rot="10800000">
            <a:off x="-81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7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7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7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74"/>
          <p:cNvSpPr txBox="1"/>
          <p:nvPr>
            <p:ph idx="1" type="body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5" name="Google Shape;155;p74"/>
          <p:cNvSpPr txBox="1"/>
          <p:nvPr>
            <p:ph idx="2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6" name="Google Shape;156;p7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7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7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5"/>
          <p:cNvSpPr/>
          <p:nvPr>
            <p:ph idx="2" type="pic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75"/>
          <p:cNvSpPr txBox="1"/>
          <p:nvPr>
            <p:ph idx="1" type="body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7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7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7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76"/>
          <p:cNvSpPr txBox="1"/>
          <p:nvPr>
            <p:ph idx="1" type="body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76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76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6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7"/>
          <p:cNvSpPr txBox="1"/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77"/>
          <p:cNvSpPr txBox="1"/>
          <p:nvPr>
            <p:ph idx="1" type="body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7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7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7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ção">
  <p:cSld name="1_Comparação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gato, pequeno, coberto, grande&#10;&#10;Descrição gerada automaticamente" id="179" name="Google Shape;179;p78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 rot="10800000">
            <a:off x="-81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8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4400"/>
              <a:buFont typeface="Calibri"/>
              <a:buNone/>
              <a:defRPr b="1">
                <a:solidFill>
                  <a:srgbClr val="2E319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7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192"/>
              </a:buClr>
              <a:buSzPts val="1800"/>
              <a:buNone/>
              <a:defRPr b="1" sz="1800">
                <a:solidFill>
                  <a:srgbClr val="2E319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b="1" sz="1349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2" name="Google Shape;182;p78"/>
          <p:cNvSpPr txBox="1"/>
          <p:nvPr>
            <p:ph idx="2" type="body"/>
          </p:nvPr>
        </p:nvSpPr>
        <p:spPr>
          <a:xfrm>
            <a:off x="839789" y="250507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192"/>
              </a:buClr>
              <a:buSzPts val="2800"/>
              <a:buChar char="•"/>
              <a:defRPr>
                <a:solidFill>
                  <a:srgbClr val="2E319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  <a:defRPr>
                <a:solidFill>
                  <a:srgbClr val="2E319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2000"/>
              <a:buChar char="•"/>
              <a:defRPr>
                <a:solidFill>
                  <a:srgbClr val="2E319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1800"/>
              <a:buChar char="•"/>
              <a:defRPr>
                <a:solidFill>
                  <a:srgbClr val="2E319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1800"/>
              <a:buChar char="•"/>
              <a:defRPr>
                <a:solidFill>
                  <a:srgbClr val="2E319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78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192"/>
              </a:buClr>
              <a:buSzPts val="1800"/>
              <a:buNone/>
              <a:defRPr b="1" sz="1800">
                <a:solidFill>
                  <a:srgbClr val="2E319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b="1" sz="1349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84" name="Google Shape;184;p78"/>
          <p:cNvSpPr txBox="1"/>
          <p:nvPr>
            <p:ph idx="4" type="body"/>
          </p:nvPr>
        </p:nvSpPr>
        <p:spPr>
          <a:xfrm>
            <a:off x="6172202" y="250507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192"/>
              </a:buClr>
              <a:buSzPts val="2800"/>
              <a:buChar char="•"/>
              <a:defRPr>
                <a:solidFill>
                  <a:srgbClr val="2E319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  <a:defRPr>
                <a:solidFill>
                  <a:srgbClr val="2E319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2000"/>
              <a:buChar char="•"/>
              <a:defRPr>
                <a:solidFill>
                  <a:srgbClr val="2E319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1800"/>
              <a:buChar char="•"/>
              <a:defRPr>
                <a:solidFill>
                  <a:srgbClr val="2E319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192"/>
              </a:buClr>
              <a:buSzPts val="1800"/>
              <a:buChar char="•"/>
              <a:defRPr>
                <a:solidFill>
                  <a:srgbClr val="2E319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bg>
      <p:bgPr>
        <a:solidFill>
          <a:schemeClr val="accen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ec3cc2bbd3_0_205" title="scalloped circle"/>
          <p:cNvSpPr/>
          <p:nvPr/>
        </p:nvSpPr>
        <p:spPr>
          <a:xfrm>
            <a:off x="3557016" y="630936"/>
            <a:ext cx="5235575" cy="5229225"/>
          </a:xfrm>
          <a:custGeom>
            <a:rect b="b" l="l" r="r" t="t"/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5" name="Google Shape;195;g1ec3cc2bbd3_0_205"/>
          <p:cNvSpPr txBox="1"/>
          <p:nvPr>
            <p:ph type="ctrTitle"/>
          </p:nvPr>
        </p:nvSpPr>
        <p:spPr>
          <a:xfrm>
            <a:off x="1078523" y="1098388"/>
            <a:ext cx="103185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1ec3cc2bbd3_0_205"/>
          <p:cNvSpPr txBox="1"/>
          <p:nvPr>
            <p:ph idx="1" type="subTitle"/>
          </p:nvPr>
        </p:nvSpPr>
        <p:spPr>
          <a:xfrm>
            <a:off x="2215045" y="5979196"/>
            <a:ext cx="80454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dk2"/>
                </a:solidFill>
              </a:defRPr>
            </a:lvl1pPr>
            <a:lvl2pPr lvl="1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7" name="Google Shape;197;g1ec3cc2bbd3_0_205"/>
          <p:cNvSpPr txBox="1"/>
          <p:nvPr>
            <p:ph idx="10" type="dt"/>
          </p:nvPr>
        </p:nvSpPr>
        <p:spPr>
          <a:xfrm>
            <a:off x="1078523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1ec3cc2bbd3_0_205"/>
          <p:cNvSpPr txBox="1"/>
          <p:nvPr>
            <p:ph idx="11" type="ftr"/>
          </p:nvPr>
        </p:nvSpPr>
        <p:spPr>
          <a:xfrm>
            <a:off x="4180332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1ec3cc2bbd3_0_205"/>
          <p:cNvSpPr txBox="1"/>
          <p:nvPr>
            <p:ph idx="12" type="sldNum"/>
          </p:nvPr>
        </p:nvSpPr>
        <p:spPr>
          <a:xfrm>
            <a:off x="9067218" y="6375679"/>
            <a:ext cx="2329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00" name="Google Shape;200;g1ec3cc2bbd3_0_205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c3cc2bbd3_0_213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1ec3cc2bbd3_0_213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g1ec3cc2bbd3_0_213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c3cc2bbd3_0_217"/>
          <p:cNvSpPr txBox="1"/>
          <p:nvPr>
            <p:ph type="title"/>
          </p:nvPr>
        </p:nvSpPr>
        <p:spPr>
          <a:xfrm>
            <a:off x="3242929" y="1073888"/>
            <a:ext cx="8187000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1ec3cc2bbd3_0_217"/>
          <p:cNvSpPr txBox="1"/>
          <p:nvPr>
            <p:ph idx="1" type="body"/>
          </p:nvPr>
        </p:nvSpPr>
        <p:spPr>
          <a:xfrm>
            <a:off x="3242930" y="5159781"/>
            <a:ext cx="7017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8" name="Google Shape;208;g1ec3cc2bbd3_0_217"/>
          <p:cNvSpPr txBox="1"/>
          <p:nvPr>
            <p:ph idx="10" type="dt"/>
          </p:nvPr>
        </p:nvSpPr>
        <p:spPr>
          <a:xfrm>
            <a:off x="3236546" y="6375679"/>
            <a:ext cx="1494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g1ec3cc2bbd3_0_217"/>
          <p:cNvSpPr txBox="1"/>
          <p:nvPr>
            <p:ph idx="11" type="ftr"/>
          </p:nvPr>
        </p:nvSpPr>
        <p:spPr>
          <a:xfrm>
            <a:off x="5279064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1ec3cc2bbd3_0_217"/>
          <p:cNvSpPr txBox="1"/>
          <p:nvPr>
            <p:ph idx="12" type="sldNum"/>
          </p:nvPr>
        </p:nvSpPr>
        <p:spPr>
          <a:xfrm>
            <a:off x="9942434" y="6375679"/>
            <a:ext cx="1487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211" name="Google Shape;211;g1ec3cc2bbd3_0_21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212" name="Google Shape;212;g1ec3cc2bbd3_0_217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3" name="Google Shape;213;g1ec3cc2bbd3_0_217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2"/>
          <p:cNvSpPr txBox="1"/>
          <p:nvPr>
            <p:ph type="title"/>
          </p:nvPr>
        </p:nvSpPr>
        <p:spPr>
          <a:xfrm>
            <a:off x="3242929" y="1073888"/>
            <a:ext cx="8187000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2"/>
          <p:cNvSpPr txBox="1"/>
          <p:nvPr>
            <p:ph idx="1" type="body"/>
          </p:nvPr>
        </p:nvSpPr>
        <p:spPr>
          <a:xfrm>
            <a:off x="3242930" y="5159781"/>
            <a:ext cx="7017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b="1" i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62"/>
          <p:cNvSpPr txBox="1"/>
          <p:nvPr>
            <p:ph idx="10" type="dt"/>
          </p:nvPr>
        </p:nvSpPr>
        <p:spPr>
          <a:xfrm>
            <a:off x="3236546" y="6375679"/>
            <a:ext cx="14940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2"/>
          <p:cNvSpPr txBox="1"/>
          <p:nvPr>
            <p:ph idx="11" type="ftr"/>
          </p:nvPr>
        </p:nvSpPr>
        <p:spPr>
          <a:xfrm>
            <a:off x="5279064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2"/>
          <p:cNvSpPr txBox="1"/>
          <p:nvPr>
            <p:ph idx="12" type="sldNum"/>
          </p:nvPr>
        </p:nvSpPr>
        <p:spPr>
          <a:xfrm>
            <a:off x="9942434" y="6375679"/>
            <a:ext cx="1487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pSp>
        <p:nvGrpSpPr>
          <p:cNvPr id="31" name="Google Shape;31;p62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2" name="Google Shape;32;p62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rect b="b" l="l" r="r" t="t"/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62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rect b="b" l="l" r="r" t="t"/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c3cc2bbd3_0_226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1ec3cc2bbd3_0_226"/>
          <p:cNvSpPr txBox="1"/>
          <p:nvPr>
            <p:ph idx="1" type="body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1ec3cc2bbd3_0_226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g1ec3cc2bbd3_0_226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g1ec3cc2bbd3_0_226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 1">
  <p:cSld name="Título e Conteúdo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gato, pequeno, coberto, grande&#10;&#10;Descrição gerada automaticamente" id="221" name="Google Shape;221;g1ec3cc2bbd3_0_232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 rot="10800000">
            <a:off x="-814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bg>
      <p:bgPr>
        <a:solidFill>
          <a:srgbClr val="FFFFF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ec3cc2bbd3_0_2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ec3cc2bbd3_0_2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c3cc2bbd3_0_237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1ec3cc2bbd3_0_237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1ec3cc2bbd3_0_237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1ec3cc2bbd3_0_237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g1ec3cc2bbd3_0_237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g1ec3cc2bbd3_0_237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c3cc2bbd3_0_244"/>
          <p:cNvSpPr txBox="1"/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1ec3cc2bbd3_0_244"/>
          <p:cNvSpPr txBox="1"/>
          <p:nvPr>
            <p:ph idx="1" type="body"/>
          </p:nvPr>
        </p:nvSpPr>
        <p:spPr>
          <a:xfrm>
            <a:off x="1251678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5" name="Google Shape;235;g1ec3cc2bbd3_0_244"/>
          <p:cNvSpPr txBox="1"/>
          <p:nvPr>
            <p:ph idx="2" type="body"/>
          </p:nvPr>
        </p:nvSpPr>
        <p:spPr>
          <a:xfrm>
            <a:off x="1257300" y="2909102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g1ec3cc2bbd3_0_244"/>
          <p:cNvSpPr txBox="1"/>
          <p:nvPr>
            <p:ph idx="3" type="body"/>
          </p:nvPr>
        </p:nvSpPr>
        <p:spPr>
          <a:xfrm>
            <a:off x="6633864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37" name="Google Shape;237;g1ec3cc2bbd3_0_244"/>
          <p:cNvSpPr txBox="1"/>
          <p:nvPr>
            <p:ph idx="4" type="body"/>
          </p:nvPr>
        </p:nvSpPr>
        <p:spPr>
          <a:xfrm>
            <a:off x="6633864" y="2909102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g1ec3cc2bbd3_0_244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1ec3cc2bbd3_0_244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g1ec3cc2bbd3_0_244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c3cc2bbd3_0_253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g1ec3cc2bbd3_0_253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1ec3cc2bbd3_0_253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g1ec3cc2bbd3_0_253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c3cc2bbd3_0_258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48" name="Google Shape;248;g1ec3cc2bbd3_0_258"/>
          <p:cNvSpPr txBox="1"/>
          <p:nvPr>
            <p:ph type="title"/>
          </p:nvPr>
        </p:nvSpPr>
        <p:spPr>
          <a:xfrm>
            <a:off x="8337884" y="457199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1ec3cc2bbd3_0_258"/>
          <p:cNvSpPr txBox="1"/>
          <p:nvPr>
            <p:ph idx="1" type="body"/>
          </p:nvPr>
        </p:nvSpPr>
        <p:spPr>
          <a:xfrm>
            <a:off x="765051" y="920377"/>
            <a:ext cx="6158400" cy="4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indent="-3556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indent="-3556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50" name="Google Shape;250;g1ec3cc2bbd3_0_258"/>
          <p:cNvSpPr txBox="1"/>
          <p:nvPr>
            <p:ph idx="2" type="body"/>
          </p:nvPr>
        </p:nvSpPr>
        <p:spPr>
          <a:xfrm>
            <a:off x="8337885" y="1741336"/>
            <a:ext cx="3092100" cy="4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51" name="Google Shape;251;g1ec3cc2bbd3_0_258"/>
          <p:cNvSpPr txBox="1"/>
          <p:nvPr>
            <p:ph idx="10" type="dt"/>
          </p:nvPr>
        </p:nvSpPr>
        <p:spPr>
          <a:xfrm>
            <a:off x="765051" y="6375679"/>
            <a:ext cx="1233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g1ec3cc2bbd3_0_258"/>
          <p:cNvSpPr txBox="1"/>
          <p:nvPr>
            <p:ph idx="11" type="ftr"/>
          </p:nvPr>
        </p:nvSpPr>
        <p:spPr>
          <a:xfrm>
            <a:off x="2103620" y="6375679"/>
            <a:ext cx="34821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g1ec3cc2bbd3_0_258"/>
          <p:cNvSpPr txBox="1"/>
          <p:nvPr>
            <p:ph idx="12" type="sldNum"/>
          </p:nvPr>
        </p:nvSpPr>
        <p:spPr>
          <a:xfrm>
            <a:off x="5691014" y="6375679"/>
            <a:ext cx="1232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4" name="Google Shape;254;g1ec3cc2bbd3_0_258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c3cc2bbd3_0_267"/>
          <p:cNvSpPr/>
          <p:nvPr>
            <p:ph idx="2" type="pic"/>
          </p:nvPr>
        </p:nvSpPr>
        <p:spPr>
          <a:xfrm>
            <a:off x="283464" y="0"/>
            <a:ext cx="7355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g1ec3cc2bbd3_0_267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rect b="b" l="l" r="r" t="t"/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258" name="Google Shape;258;g1ec3cc2bbd3_0_267" title="left edge border"/>
          <p:cNvSpPr/>
          <p:nvPr/>
        </p:nvSpPr>
        <p:spPr>
          <a:xfrm>
            <a:off x="0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ec3cc2bbd3_0_267"/>
          <p:cNvSpPr txBox="1"/>
          <p:nvPr>
            <p:ph type="title"/>
          </p:nvPr>
        </p:nvSpPr>
        <p:spPr>
          <a:xfrm>
            <a:off x="8337883" y="457200"/>
            <a:ext cx="30921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b="1" i="0" sz="190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g1ec3cc2bbd3_0_267"/>
          <p:cNvSpPr txBox="1"/>
          <p:nvPr>
            <p:ph idx="1" type="body"/>
          </p:nvPr>
        </p:nvSpPr>
        <p:spPr>
          <a:xfrm>
            <a:off x="8337883" y="1741336"/>
            <a:ext cx="3092100" cy="41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1" name="Google Shape;261;g1ec3cc2bbd3_0_267"/>
          <p:cNvSpPr txBox="1"/>
          <p:nvPr>
            <p:ph idx="10" type="dt"/>
          </p:nvPr>
        </p:nvSpPr>
        <p:spPr>
          <a:xfrm>
            <a:off x="765950" y="6375679"/>
            <a:ext cx="1232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g1ec3cc2bbd3_0_267"/>
          <p:cNvSpPr txBox="1"/>
          <p:nvPr>
            <p:ph idx="11" type="ftr"/>
          </p:nvPr>
        </p:nvSpPr>
        <p:spPr>
          <a:xfrm>
            <a:off x="2103621" y="6375679"/>
            <a:ext cx="34821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1ec3cc2bbd3_0_267"/>
          <p:cNvSpPr txBox="1"/>
          <p:nvPr>
            <p:ph idx="12" type="sldNum"/>
          </p:nvPr>
        </p:nvSpPr>
        <p:spPr>
          <a:xfrm>
            <a:off x="5687568" y="6375679"/>
            <a:ext cx="12345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c3cc2bbd3_0_276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g1ec3cc2bbd3_0_276"/>
          <p:cNvSpPr txBox="1"/>
          <p:nvPr>
            <p:ph idx="1" type="body"/>
          </p:nvPr>
        </p:nvSpPr>
        <p:spPr>
          <a:xfrm rot="5400000">
            <a:off x="4543950" y="-1006349"/>
            <a:ext cx="3593700" cy="10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g1ec3cc2bbd3_0_276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g1ec3cc2bbd3_0_276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g1ec3cc2bbd3_0_276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c3cc2bbd3_0_282"/>
          <p:cNvSpPr txBox="1"/>
          <p:nvPr>
            <p:ph type="title"/>
          </p:nvPr>
        </p:nvSpPr>
        <p:spPr>
          <a:xfrm rot="5400000">
            <a:off x="8012153" y="2436486"/>
            <a:ext cx="5600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g1ec3cc2bbd3_0_282"/>
          <p:cNvSpPr txBox="1"/>
          <p:nvPr>
            <p:ph idx="1" type="body"/>
          </p:nvPr>
        </p:nvSpPr>
        <p:spPr>
          <a:xfrm rot="5400000">
            <a:off x="2653435" y="-1013665"/>
            <a:ext cx="5600400" cy="8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g1ec3cc2bbd3_0_282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g1ec3cc2bbd3_0_282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g1ec3cc2bbd3_0_282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6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6"/>
          <p:cNvSpPr txBox="1"/>
          <p:nvPr>
            <p:ph idx="1" type="body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6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6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6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 1">
  <p:cSld name="Título e Conteúd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gato, pequeno, coberto, grande&#10;&#10;Descrição gerada automaticamente" id="41" name="Google Shape;41;g1a7d00d17fa_0_101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 rot="10800000">
            <a:off x="-814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0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0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0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0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0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0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1"/>
          <p:cNvSpPr txBox="1"/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1"/>
          <p:cNvSpPr txBox="1"/>
          <p:nvPr>
            <p:ph idx="1" type="body"/>
          </p:nvPr>
        </p:nvSpPr>
        <p:spPr>
          <a:xfrm>
            <a:off x="1251678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1"/>
          <p:cNvSpPr txBox="1"/>
          <p:nvPr>
            <p:ph idx="2" type="body"/>
          </p:nvPr>
        </p:nvSpPr>
        <p:spPr>
          <a:xfrm>
            <a:off x="1257300" y="2909102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1"/>
          <p:cNvSpPr txBox="1"/>
          <p:nvPr>
            <p:ph idx="3" type="body"/>
          </p:nvPr>
        </p:nvSpPr>
        <p:spPr>
          <a:xfrm>
            <a:off x="6633864" y="2199633"/>
            <a:ext cx="48006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81"/>
          <p:cNvSpPr txBox="1"/>
          <p:nvPr>
            <p:ph idx="4" type="body"/>
          </p:nvPr>
        </p:nvSpPr>
        <p:spPr>
          <a:xfrm>
            <a:off x="6633864" y="2909102"/>
            <a:ext cx="48006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1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1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1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2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2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2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2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0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0"/>
          <p:cNvSpPr txBox="1"/>
          <p:nvPr>
            <p:ph idx="1" type="body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60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60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60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" name="Google Shape;11;p60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60" title="right edge border"/>
          <p:cNvSpPr/>
          <p:nvPr/>
        </p:nvSpPr>
        <p:spPr>
          <a:xfrm>
            <a:off x="11908536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63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6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6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6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p63"/>
          <p:cNvSpPr/>
          <p:nvPr/>
        </p:nvSpPr>
        <p:spPr>
          <a:xfrm>
            <a:off x="-1653500" y="0"/>
            <a:ext cx="789509" cy="444099"/>
          </a:xfrm>
          <a:prstGeom prst="rect">
            <a:avLst/>
          </a:prstGeom>
          <a:solidFill>
            <a:srgbClr val="2636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"/>
              <a:buFont typeface="Arial"/>
              <a:buNone/>
            </a:pPr>
            <a:r>
              <a:t/>
            </a:r>
            <a:endParaRPr b="0" i="0" sz="62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3"/>
          <p:cNvSpPr/>
          <p:nvPr/>
        </p:nvSpPr>
        <p:spPr>
          <a:xfrm>
            <a:off x="-1653500" y="656367"/>
            <a:ext cx="789509" cy="444099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"/>
              <a:buFont typeface="Arial"/>
              <a:buNone/>
            </a:pPr>
            <a:r>
              <a:t/>
            </a:r>
            <a:endParaRPr b="0" i="0" sz="62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3"/>
          <p:cNvSpPr/>
          <p:nvPr/>
        </p:nvSpPr>
        <p:spPr>
          <a:xfrm>
            <a:off x="-1653500" y="1311805"/>
            <a:ext cx="789509" cy="444099"/>
          </a:xfrm>
          <a:prstGeom prst="rect">
            <a:avLst/>
          </a:prstGeom>
          <a:solidFill>
            <a:srgbClr val="FF8C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"/>
              <a:buFont typeface="Arial"/>
              <a:buNone/>
            </a:pPr>
            <a:r>
              <a:t/>
            </a:r>
            <a:endParaRPr b="0" i="0" sz="62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3"/>
          <p:cNvSpPr/>
          <p:nvPr/>
        </p:nvSpPr>
        <p:spPr>
          <a:xfrm>
            <a:off x="-1653500" y="2041439"/>
            <a:ext cx="789509" cy="444099"/>
          </a:xfrm>
          <a:prstGeom prst="rect">
            <a:avLst/>
          </a:prstGeom>
          <a:solidFill>
            <a:srgbClr val="F15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5"/>
              <a:buFont typeface="Arial"/>
              <a:buNone/>
            </a:pPr>
            <a:r>
              <a:t/>
            </a:r>
            <a:endParaRPr b="0" i="0" sz="62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523">
          <p15:clr>
            <a:srgbClr val="F26B43"/>
          </p15:clr>
        </p15:guide>
        <p15:guide id="4" orient="horz" pos="294">
          <p15:clr>
            <a:srgbClr val="F26B43"/>
          </p15:clr>
        </p15:guide>
        <p15:guide id="5" orient="horz" pos="2946">
          <p15:clr>
            <a:srgbClr val="F26B43"/>
          </p15:clr>
        </p15:guide>
        <p15:guide id="6" pos="52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c3cc2bbd3_0_197"/>
          <p:cNvSpPr txBox="1"/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g1ec3cc2bbd3_0_197"/>
          <p:cNvSpPr txBox="1"/>
          <p:nvPr>
            <p:ph idx="1" type="body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b="0" i="0" sz="18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8" name="Google Shape;188;g1ec3cc2bbd3_0_197"/>
          <p:cNvSpPr txBox="1"/>
          <p:nvPr>
            <p:ph idx="10" type="dt"/>
          </p:nvPr>
        </p:nvSpPr>
        <p:spPr>
          <a:xfrm>
            <a:off x="1251678" y="6375679"/>
            <a:ext cx="23298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9" name="Google Shape;189;g1ec3cc2bbd3_0_197"/>
          <p:cNvSpPr txBox="1"/>
          <p:nvPr>
            <p:ph idx="11" type="ftr"/>
          </p:nvPr>
        </p:nvSpPr>
        <p:spPr>
          <a:xfrm>
            <a:off x="4038600" y="6375679"/>
            <a:ext cx="4114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0" name="Google Shape;190;g1ec3cc2bbd3_0_197"/>
          <p:cNvSpPr txBox="1"/>
          <p:nvPr>
            <p:ph idx="12" type="sldNum"/>
          </p:nvPr>
        </p:nvSpPr>
        <p:spPr>
          <a:xfrm>
            <a:off x="8610601" y="6375679"/>
            <a:ext cx="28194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1" name="Google Shape;191;g1ec3cc2bbd3_0_197" title="Left scallop edge"/>
          <p:cNvSpPr/>
          <p:nvPr/>
        </p:nvSpPr>
        <p:spPr>
          <a:xfrm>
            <a:off x="0" y="0"/>
            <a:ext cx="885825" cy="6858000"/>
          </a:xfrm>
          <a:custGeom>
            <a:rect b="b" l="l" r="r" t="t"/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92" name="Google Shape;192;g1ec3cc2bbd3_0_197" title="right edge border"/>
          <p:cNvSpPr/>
          <p:nvPr/>
        </p:nvSpPr>
        <p:spPr>
          <a:xfrm>
            <a:off x="11908536" y="0"/>
            <a:ext cx="28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olegiodasirmas.com.br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1aa99487bbf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8547" y="114427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aa99487bbf_0_102"/>
          <p:cNvSpPr txBox="1"/>
          <p:nvPr>
            <p:ph type="ctrTitle"/>
          </p:nvPr>
        </p:nvSpPr>
        <p:spPr>
          <a:xfrm>
            <a:off x="3406825" y="2507338"/>
            <a:ext cx="5584500" cy="122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8800"/>
              <a:t>CARTILHA</a:t>
            </a:r>
            <a:endParaRPr sz="8800"/>
          </a:p>
        </p:txBody>
      </p:sp>
      <p:sp>
        <p:nvSpPr>
          <p:cNvPr id="282" name="Google Shape;282;g1aa99487bbf_0_102"/>
          <p:cNvSpPr txBox="1"/>
          <p:nvPr>
            <p:ph idx="1" type="subTitle"/>
          </p:nvPr>
        </p:nvSpPr>
        <p:spPr>
          <a:xfrm>
            <a:off x="1434226" y="3651475"/>
            <a:ext cx="9449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4000">
                <a:latin typeface="Amatic SC"/>
                <a:ea typeface="Amatic SC"/>
                <a:cs typeface="Amatic SC"/>
                <a:sym typeface="Amatic SC"/>
              </a:rPr>
              <a:t>DE ORIENTAÇÕES PARA </a:t>
            </a:r>
            <a:endParaRPr sz="40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4000">
                <a:latin typeface="Amatic SC"/>
                <a:ea typeface="Amatic SC"/>
                <a:cs typeface="Amatic SC"/>
                <a:sym typeface="Amatic SC"/>
              </a:rPr>
              <a:t>O NOVO ENSINO MÉDIO</a:t>
            </a:r>
            <a:endParaRPr sz="4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3"/>
          <p:cNvSpPr txBox="1"/>
          <p:nvPr>
            <p:ph type="ctrTitle"/>
          </p:nvPr>
        </p:nvSpPr>
        <p:spPr>
          <a:xfrm>
            <a:off x="4120774" y="1292125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AGORA QUE VOCÊ JÁ ENTENDEU O CONTEXTO GERAL, VAMOS LÁ!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/>
          <p:nvPr>
            <p:ph type="title"/>
          </p:nvPr>
        </p:nvSpPr>
        <p:spPr>
          <a:xfrm>
            <a:off x="3242929" y="1073888"/>
            <a:ext cx="8187000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/>
              <a:t>RESUMINDO AS PRINCIPAIS MUDANÇAS...</a:t>
            </a:r>
            <a:endParaRPr/>
          </a:p>
        </p:txBody>
      </p:sp>
      <p:sp>
        <p:nvSpPr>
          <p:cNvPr id="345" name="Google Shape;345;p14"/>
          <p:cNvSpPr txBox="1"/>
          <p:nvPr/>
        </p:nvSpPr>
        <p:spPr>
          <a:xfrm>
            <a:off x="3256997" y="4970183"/>
            <a:ext cx="69054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CFE2F3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0" i="0" sz="3000" u="none" cap="none" strike="noStrike">
              <a:solidFill>
                <a:srgbClr val="CFE2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5002" y="457131"/>
            <a:ext cx="6169451" cy="5943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16"/>
          <p:cNvCxnSpPr/>
          <p:nvPr/>
        </p:nvCxnSpPr>
        <p:spPr>
          <a:xfrm>
            <a:off x="10496053" y="3244588"/>
            <a:ext cx="0" cy="123157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2" name="Google Shape;352;p16"/>
          <p:cNvSpPr txBox="1"/>
          <p:nvPr/>
        </p:nvSpPr>
        <p:spPr>
          <a:xfrm>
            <a:off x="9693375" y="4476164"/>
            <a:ext cx="172727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TODO O ENSINO COMPOSTO POR DISCIPLINAS OBRIGATÓRIAS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16"/>
          <p:cNvCxnSpPr/>
          <p:nvPr/>
        </p:nvCxnSpPr>
        <p:spPr>
          <a:xfrm>
            <a:off x="9864283" y="4476164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16"/>
          <p:cNvCxnSpPr/>
          <p:nvPr/>
        </p:nvCxnSpPr>
        <p:spPr>
          <a:xfrm>
            <a:off x="9124453" y="3244588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16"/>
          <p:cNvSpPr txBox="1"/>
          <p:nvPr>
            <p:ph type="title"/>
          </p:nvPr>
        </p:nvSpPr>
        <p:spPr>
          <a:xfrm>
            <a:off x="9065949" y="-3105666"/>
            <a:ext cx="6252101" cy="4015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COMO ERA</a:t>
            </a:r>
            <a:endParaRPr/>
          </a:p>
        </p:txBody>
      </p:sp>
      <p:pic>
        <p:nvPicPr>
          <p:cNvPr id="356" name="Google Shape;3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520000">
            <a:off x="10511811" y="1624320"/>
            <a:ext cx="1536995" cy="2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478" y="38722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8834903" y="661268"/>
            <a:ext cx="17342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currículo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274" y="601717"/>
            <a:ext cx="6169451" cy="594373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7"/>
          <p:cNvSpPr txBox="1"/>
          <p:nvPr/>
        </p:nvSpPr>
        <p:spPr>
          <a:xfrm>
            <a:off x="1308873" y="3513991"/>
            <a:ext cx="1727276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ITINERÁRIOS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17"/>
          <p:cNvCxnSpPr/>
          <p:nvPr/>
        </p:nvCxnSpPr>
        <p:spPr>
          <a:xfrm>
            <a:off x="1250718" y="3463237"/>
            <a:ext cx="173420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17"/>
          <p:cNvCxnSpPr/>
          <p:nvPr/>
        </p:nvCxnSpPr>
        <p:spPr>
          <a:xfrm>
            <a:off x="10552325" y="3613609"/>
            <a:ext cx="0" cy="123157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67" name="Google Shape;367;p17"/>
          <p:cNvSpPr txBox="1"/>
          <p:nvPr/>
        </p:nvSpPr>
        <p:spPr>
          <a:xfrm>
            <a:off x="9749647" y="4845185"/>
            <a:ext cx="172727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FORMAÇÃO GERAL BÁSICA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17"/>
          <p:cNvCxnSpPr/>
          <p:nvPr/>
        </p:nvCxnSpPr>
        <p:spPr>
          <a:xfrm>
            <a:off x="9920555" y="4845185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17"/>
          <p:cNvCxnSpPr/>
          <p:nvPr/>
        </p:nvCxnSpPr>
        <p:spPr>
          <a:xfrm>
            <a:off x="9180725" y="3606538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17"/>
          <p:cNvSpPr txBox="1"/>
          <p:nvPr/>
        </p:nvSpPr>
        <p:spPr>
          <a:xfrm>
            <a:off x="9351699" y="-3181866"/>
            <a:ext cx="6252101" cy="4015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b="0" i="0" lang="pt-BR" sz="4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COMO FICA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78" y="38722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7"/>
          <p:cNvSpPr txBox="1"/>
          <p:nvPr/>
        </p:nvSpPr>
        <p:spPr>
          <a:xfrm>
            <a:off x="9642283" y="5306809"/>
            <a:ext cx="18200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disciplinas comuns a todos os alunos baseadas na BNCC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1250718" y="3734097"/>
            <a:ext cx="17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parte mais flexível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9120345" y="544567"/>
            <a:ext cx="17342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currículo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"/>
          <p:cNvSpPr txBox="1"/>
          <p:nvPr>
            <p:ph type="title"/>
          </p:nvPr>
        </p:nvSpPr>
        <p:spPr>
          <a:xfrm>
            <a:off x="9065949" y="-3105666"/>
            <a:ext cx="6252101" cy="4015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COMO ERA</a:t>
            </a:r>
            <a:endParaRPr/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9" y="37457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8"/>
          <p:cNvSpPr txBox="1"/>
          <p:nvPr/>
        </p:nvSpPr>
        <p:spPr>
          <a:xfrm>
            <a:off x="8834903" y="661268"/>
            <a:ext cx="23416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carga horária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3000645" y="658868"/>
            <a:ext cx="6144575" cy="5943737"/>
          </a:xfrm>
          <a:prstGeom prst="ellipse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18"/>
          <p:cNvCxnSpPr/>
          <p:nvPr/>
        </p:nvCxnSpPr>
        <p:spPr>
          <a:xfrm>
            <a:off x="10496053" y="3244588"/>
            <a:ext cx="0" cy="123157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84" name="Google Shape;384;p18"/>
          <p:cNvSpPr txBox="1"/>
          <p:nvPr/>
        </p:nvSpPr>
        <p:spPr>
          <a:xfrm>
            <a:off x="9693375" y="4476164"/>
            <a:ext cx="172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TODO O ENSINO MÉDIO TINHA 2400h DE DISCIPLINAS OBRIGATÓRIAS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18"/>
          <p:cNvCxnSpPr/>
          <p:nvPr/>
        </p:nvCxnSpPr>
        <p:spPr>
          <a:xfrm>
            <a:off x="9864283" y="4476164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18"/>
          <p:cNvCxnSpPr/>
          <p:nvPr/>
        </p:nvCxnSpPr>
        <p:spPr>
          <a:xfrm>
            <a:off x="9124453" y="3244588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18"/>
          <p:cNvSpPr txBox="1"/>
          <p:nvPr/>
        </p:nvSpPr>
        <p:spPr>
          <a:xfrm>
            <a:off x="9548246" y="5418796"/>
            <a:ext cx="204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cada série com no mínimo 800h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" name="Google Shape;392;p23"/>
          <p:cNvCxnSpPr/>
          <p:nvPr/>
        </p:nvCxnSpPr>
        <p:spPr>
          <a:xfrm>
            <a:off x="2206171" y="4476164"/>
            <a:ext cx="923882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23"/>
          <p:cNvSpPr txBox="1"/>
          <p:nvPr>
            <p:ph type="title"/>
          </p:nvPr>
        </p:nvSpPr>
        <p:spPr>
          <a:xfrm>
            <a:off x="9065949" y="-3105666"/>
            <a:ext cx="6252101" cy="40158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COMO FICA</a:t>
            </a:r>
            <a:endParaRPr/>
          </a:p>
        </p:txBody>
      </p:sp>
      <p:pic>
        <p:nvPicPr>
          <p:cNvPr id="394" name="Google Shape;3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9" y="37457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3"/>
          <p:cNvSpPr txBox="1"/>
          <p:nvPr/>
        </p:nvSpPr>
        <p:spPr>
          <a:xfrm>
            <a:off x="8834903" y="661268"/>
            <a:ext cx="234165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carga horária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3000645" y="658868"/>
            <a:ext cx="6144575" cy="5943737"/>
          </a:xfrm>
          <a:prstGeom prst="ellipse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23"/>
          <p:cNvCxnSpPr/>
          <p:nvPr/>
        </p:nvCxnSpPr>
        <p:spPr>
          <a:xfrm>
            <a:off x="10496053" y="3244588"/>
            <a:ext cx="0" cy="123157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98" name="Google Shape;398;p23"/>
          <p:cNvSpPr txBox="1"/>
          <p:nvPr/>
        </p:nvSpPr>
        <p:spPr>
          <a:xfrm>
            <a:off x="9693375" y="4476164"/>
            <a:ext cx="172727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1800h NO MÁXIMO DE CURRÍCULO OBRIGATÓRIO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23"/>
          <p:cNvCxnSpPr/>
          <p:nvPr/>
        </p:nvCxnSpPr>
        <p:spPr>
          <a:xfrm>
            <a:off x="9864283" y="4476164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0" name="Google Shape;400;p23"/>
          <p:cNvCxnSpPr/>
          <p:nvPr/>
        </p:nvCxnSpPr>
        <p:spPr>
          <a:xfrm>
            <a:off x="9124453" y="3244588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1" name="Google Shape;401;p23"/>
          <p:cNvSpPr txBox="1"/>
          <p:nvPr/>
        </p:nvSpPr>
        <p:spPr>
          <a:xfrm>
            <a:off x="9956019" y="5211075"/>
            <a:ext cx="11944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baseado na BNCC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2987146" y="658869"/>
            <a:ext cx="6144573" cy="5943736"/>
          </a:xfrm>
          <a:prstGeom prst="pie">
            <a:avLst>
              <a:gd fmla="val 6681384" name="adj1"/>
              <a:gd fmla="val 16538550" name="adj2"/>
            </a:avLst>
          </a:prstGeom>
          <a:solidFill>
            <a:srgbClr val="EA7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23"/>
          <p:cNvCxnSpPr/>
          <p:nvPr/>
        </p:nvCxnSpPr>
        <p:spPr>
          <a:xfrm>
            <a:off x="2213079" y="4473175"/>
            <a:ext cx="0" cy="123157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04" name="Google Shape;404;p23"/>
          <p:cNvSpPr txBox="1"/>
          <p:nvPr/>
        </p:nvSpPr>
        <p:spPr>
          <a:xfrm>
            <a:off x="1410401" y="5704751"/>
            <a:ext cx="172727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1200h NO MÍNIMO DE ITINERÁRIO FORMATIVO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23"/>
          <p:cNvCxnSpPr/>
          <p:nvPr/>
        </p:nvCxnSpPr>
        <p:spPr>
          <a:xfrm>
            <a:off x="1581309" y="5704751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"/>
          <p:cNvSpPr txBox="1"/>
          <p:nvPr>
            <p:ph type="title"/>
          </p:nvPr>
        </p:nvSpPr>
        <p:spPr>
          <a:xfrm>
            <a:off x="3063832" y="2277312"/>
            <a:ext cx="83325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1109"/>
              <a:buFont typeface="Impact"/>
              <a:buNone/>
            </a:pPr>
            <a:r>
              <a:rPr lang="pt-BR"/>
              <a:t>A META É CHEGAR A UMA CARGA HORÁRIA TOTAL  DE 4200h.</a:t>
            </a:r>
            <a:br>
              <a:rPr lang="pt-BR"/>
            </a:br>
            <a:endParaRPr sz="8400"/>
          </a:p>
        </p:txBody>
      </p:sp>
      <p:sp>
        <p:nvSpPr>
          <p:cNvPr id="411" name="Google Shape;411;p24"/>
          <p:cNvSpPr txBox="1"/>
          <p:nvPr/>
        </p:nvSpPr>
        <p:spPr>
          <a:xfrm>
            <a:off x="3123857" y="1474301"/>
            <a:ext cx="467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No Novo Ensino Médio...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1eb98e7569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1eb98e75691_0_0"/>
          <p:cNvSpPr txBox="1"/>
          <p:nvPr>
            <p:ph type="ctrTitle"/>
          </p:nvPr>
        </p:nvSpPr>
        <p:spPr>
          <a:xfrm>
            <a:off x="4185251" y="1494934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ESSAS MUDANÇAS DE CARGA HORÁRIA POUCO INTERFEREM NA REALIDADE DO CSCJ.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5"/>
          <p:cNvSpPr txBox="1"/>
          <p:nvPr>
            <p:ph type="ctrTitle"/>
          </p:nvPr>
        </p:nvSpPr>
        <p:spPr>
          <a:xfrm>
            <a:off x="4128980" y="1140050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SABE POR QUÊ?</a:t>
            </a:r>
            <a:br>
              <a:rPr lang="pt-BR" sz="4400"/>
            </a:br>
            <a:r>
              <a:rPr lang="pt-BR" sz="4400"/>
              <a:t>HOJE, A CARGA HORÁRIA DE TODO O ENSINO MÉDIO JÁ É DE 4120h!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eb98e75691_0_10"/>
          <p:cNvSpPr txBox="1"/>
          <p:nvPr>
            <p:ph type="title"/>
          </p:nvPr>
        </p:nvSpPr>
        <p:spPr>
          <a:xfrm>
            <a:off x="3070900" y="3124200"/>
            <a:ext cx="95655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6960"/>
              <a:t>ATENÇÃO: TRAMITA NO CONGRESSO A PL 1213/2023 PARA REVOGAÇÃO DO NOVO ENSINO MÉDIO…</a:t>
            </a:r>
            <a:endParaRPr sz="696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t/>
            </a:r>
            <a:endParaRPr sz="6960"/>
          </a:p>
        </p:txBody>
      </p:sp>
      <p:sp>
        <p:nvSpPr>
          <p:cNvPr id="429" name="Google Shape;429;g1eb98e75691_0_10"/>
          <p:cNvSpPr txBox="1"/>
          <p:nvPr/>
        </p:nvSpPr>
        <p:spPr>
          <a:xfrm>
            <a:off x="3123848" y="788500"/>
            <a:ext cx="606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Possibilidades de mudança à vista…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c3cc1baec_0_0"/>
          <p:cNvSpPr txBox="1"/>
          <p:nvPr/>
        </p:nvSpPr>
        <p:spPr>
          <a:xfrm>
            <a:off x="1140625" y="137773"/>
            <a:ext cx="10546200" cy="6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Ficha técnica</a:t>
            </a:r>
            <a:r>
              <a:rPr b="1" i="0" lang="pt-BR" sz="36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i="0" sz="3600" u="none" cap="none" strike="noStrike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Colégio Sagrado Coração de Jesus</a:t>
            </a:r>
            <a:endParaRPr b="1" i="0" sz="28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Rua Joaquim Pereira, 656, Centro - CEP 77500-000, Porto Nacional - Tocantins</a:t>
            </a:r>
            <a:endParaRPr b="1" i="0" sz="28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Telefone: (63) 3363 9350 | 63 984540027</a:t>
            </a:r>
            <a:endParaRPr b="1" i="0" sz="28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Site: </a:t>
            </a:r>
            <a:r>
              <a:rPr b="1" i="0" lang="pt-BR" sz="2800" u="sng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www.colegiodasirmas.com.br</a:t>
            </a:r>
            <a:endParaRPr b="1" i="0" sz="28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29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i="0" sz="2900" u="none" cap="none" strike="noStrik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Elaboração </a:t>
            </a:r>
            <a:endParaRPr b="1" i="0" sz="3700" u="none" cap="none" strike="noStrike">
              <a:solidFill>
                <a:schemeClr val="dk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29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Nibelle Aires Lira</a:t>
            </a:r>
            <a:endParaRPr b="1" i="0" sz="29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7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Revisão</a:t>
            </a:r>
            <a:endParaRPr b="1" i="0" sz="29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pt-BR" sz="2900" u="none" cap="none" strike="noStrik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LILIAN FILGUEIRA BATISTA MOURA</a:t>
            </a:r>
            <a:endParaRPr b="1" i="0" sz="2900" u="none" cap="none" strike="noStrik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lang="pt-BR" sz="29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NEYLA MEDRADO BARROS</a:t>
            </a:r>
            <a:endParaRPr b="1" sz="29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1eb98e75691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1eb98e75691_0_5"/>
          <p:cNvSpPr txBox="1"/>
          <p:nvPr>
            <p:ph type="ctrTitle"/>
          </p:nvPr>
        </p:nvSpPr>
        <p:spPr>
          <a:xfrm>
            <a:off x="4137426" y="1188359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200"/>
              <a:t>PORÉM, ATÉ QUE ISSO SE CONFIRME, CONTINUAREMOS A SEGUIR AS DIRETRIZES VIGENTES.</a:t>
            </a:r>
            <a:endParaRPr sz="4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1eb98e75691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1eb98e75691_0_166"/>
          <p:cNvSpPr txBox="1"/>
          <p:nvPr>
            <p:ph type="ctrTitle"/>
          </p:nvPr>
        </p:nvSpPr>
        <p:spPr>
          <a:xfrm>
            <a:off x="4066953" y="1155300"/>
            <a:ext cx="42441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3500"/>
              <a:t>ALÉM DO MAIS, </a:t>
            </a:r>
            <a:endParaRPr sz="3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3500"/>
              <a:t>NOSSA ESTRUTURA FOI PENSADA PARA ATENDER AS EXIGÊNCIAS ATUAIS E ABSORVER POSSÍVEIS MUDANÇAS.</a:t>
            </a:r>
            <a:endParaRPr sz="3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g1ec35ce72c1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1ec35ce72c1_0_8"/>
          <p:cNvSpPr txBox="1"/>
          <p:nvPr>
            <p:ph type="ctrTitle"/>
          </p:nvPr>
        </p:nvSpPr>
        <p:spPr>
          <a:xfrm>
            <a:off x="4137426" y="1188359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200"/>
              <a:t>PORÉM, ATÉ QUE ISSO SE CONFIRME, CONTINUAREMOS A SEGUIR AS DIRETRIZES VIGENTES.</a:t>
            </a:r>
            <a:endParaRPr sz="4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g1aa5e9779f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1aa5e9779f8_0_0"/>
          <p:cNvSpPr txBox="1"/>
          <p:nvPr>
            <p:ph type="ctrTitle"/>
          </p:nvPr>
        </p:nvSpPr>
        <p:spPr>
          <a:xfrm>
            <a:off x="4044575" y="987325"/>
            <a:ext cx="42432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100"/>
              <a:t>AGORA VAMOS FALAR DO PROJETO DE VIDA. ACOMPANHE OS PRÓXIMOS PASSOS PARA ENTENDER! </a:t>
            </a:r>
            <a:endParaRPr sz="4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aa5e9779f8_0_5"/>
          <p:cNvSpPr/>
          <p:nvPr/>
        </p:nvSpPr>
        <p:spPr>
          <a:xfrm>
            <a:off x="-248101" y="-393206"/>
            <a:ext cx="12731400" cy="7562700"/>
          </a:xfrm>
          <a:prstGeom prst="rect">
            <a:avLst/>
          </a:prstGeom>
          <a:solidFill>
            <a:srgbClr val="2E319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1aa5e9779f8_0_5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1aa5e9779f8_0_5"/>
          <p:cNvSpPr/>
          <p:nvPr/>
        </p:nvSpPr>
        <p:spPr>
          <a:xfrm>
            <a:off x="-109901" y="-393207"/>
            <a:ext cx="6553500" cy="21813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1aa5e9779f8_0_5"/>
          <p:cNvSpPr txBox="1"/>
          <p:nvPr/>
        </p:nvSpPr>
        <p:spPr>
          <a:xfrm>
            <a:off x="6736906" y="2006611"/>
            <a:ext cx="5245200" cy="42789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Conforme Resolução CNE/CEB Nº 3/2018 que atualiza as Diretrizes Curriculares Nacionais do Ensino Médio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Art. 5º O ensino médio em todas as suas modalidades de ensino e as suas formas de organização e oferta, além dos princípios gerais estabelecidos para a educação nacional no art. 206 da Constituição Federal e no art. 3º da LDB, será orientado pelos seguintes princípios específicos: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 - formação integral do estudante, expressa por valores, aspectos físicos, cognitivos e socioemocionais;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II - projeto de vida como estratégia de reflexão sobre trajetória escolar na construção das dimensões pessoal, cidadã e profissional do estudante [...]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1aa5e9779f8_0_5"/>
          <p:cNvSpPr txBox="1"/>
          <p:nvPr/>
        </p:nvSpPr>
        <p:spPr>
          <a:xfrm>
            <a:off x="1169156" y="2755490"/>
            <a:ext cx="4993800" cy="3786600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t-BR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 propostas curriculares dos sistemas de ensino e as propostas pedagógicas das unidades escolares de Ensino Médio deverão se adequar e contemplar o projeto de vida e a carreira dos estudantes.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1aa5e9779f8_0_5"/>
          <p:cNvSpPr/>
          <p:nvPr/>
        </p:nvSpPr>
        <p:spPr>
          <a:xfrm>
            <a:off x="-577934" y="1858048"/>
            <a:ext cx="6789300" cy="1571100"/>
          </a:xfrm>
          <a:prstGeom prst="rect">
            <a:avLst/>
          </a:prstGeom>
          <a:solidFill>
            <a:srgbClr val="F15A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1aa5e9779f8_0_5"/>
          <p:cNvSpPr txBox="1"/>
          <p:nvPr/>
        </p:nvSpPr>
        <p:spPr>
          <a:xfrm>
            <a:off x="669915" y="2016854"/>
            <a:ext cx="53466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1" i="0" lang="pt-BR" sz="186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projeto de vida busca desenvolver habilidades cognitivas e socioemocionais capazes de orientar o estudante na realização de um projeto ao longo de toda vida.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ção gerada automaticamente" id="465" name="Google Shape;465;g1aa5e9779f8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40000">
            <a:off x="3229620" y="4440123"/>
            <a:ext cx="4042064" cy="403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1aa5e9779f8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17554" y="-2017872"/>
            <a:ext cx="4035743" cy="4035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m em preto e branco&#10;&#10;Descrição gerada automaticamente" id="467" name="Google Shape;467;g1aa5e9779f8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132725" y="4326443"/>
            <a:ext cx="2981865" cy="411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1aa5e9779f8_0_5"/>
          <p:cNvSpPr txBox="1"/>
          <p:nvPr/>
        </p:nvSpPr>
        <p:spPr>
          <a:xfrm>
            <a:off x="167748" y="-2334730"/>
            <a:ext cx="10503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F3F2"/>
              </a:buClr>
              <a:buSzPts val="8400"/>
              <a:buFont typeface="Impact"/>
              <a:buNone/>
            </a:pPr>
            <a:r>
              <a:rPr b="0" i="0" lang="pt-BR" sz="84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PROJETO DE VIDA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6"/>
          <p:cNvSpPr txBox="1"/>
          <p:nvPr>
            <p:ph type="ctrTitle"/>
          </p:nvPr>
        </p:nvSpPr>
        <p:spPr>
          <a:xfrm>
            <a:off x="4114912" y="1155300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200"/>
              <a:t>PARA FECHAR, SELECIONAMOS ALGUMAS PERGUNTAS E RESPOSTAS QUE PODEM </a:t>
            </a:r>
            <a:endParaRPr sz="4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200"/>
              <a:t>TE AJUDAR!</a:t>
            </a:r>
            <a:endParaRPr sz="4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9" name="Google Shape;479;p37"/>
          <p:cNvCxnSpPr/>
          <p:nvPr/>
        </p:nvCxnSpPr>
        <p:spPr>
          <a:xfrm>
            <a:off x="10034850" y="3511874"/>
            <a:ext cx="0" cy="12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80" name="Google Shape;480;p37"/>
          <p:cNvSpPr txBox="1"/>
          <p:nvPr>
            <p:ph type="title"/>
          </p:nvPr>
        </p:nvSpPr>
        <p:spPr>
          <a:xfrm>
            <a:off x="1305461" y="-94149"/>
            <a:ext cx="6252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1109"/>
              <a:buFont typeface="Impact"/>
              <a:buNone/>
            </a:pPr>
            <a:r>
              <a:rPr lang="pt-BR" sz="8400"/>
              <a:t>O QUE É FORMAÇÃO GERAL BÁSICA?</a:t>
            </a:r>
            <a:endParaRPr/>
          </a:p>
        </p:txBody>
      </p:sp>
      <p:sp>
        <p:nvSpPr>
          <p:cNvPr id="481" name="Google Shape;481;p37"/>
          <p:cNvSpPr txBox="1"/>
          <p:nvPr/>
        </p:nvSpPr>
        <p:spPr>
          <a:xfrm>
            <a:off x="1293499" y="4094675"/>
            <a:ext cx="7349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É a parte do currículo que contém as “disciplinas” comuns a todos os alunos. Em nosso Colégio, organizamos o currículo para garantir que todos os conteúdos importantes para nossos alunos sejam trabalhados. Nada importante ficará de fora.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482" name="Google Shape;4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447" y="619594"/>
            <a:ext cx="3248061" cy="312922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7"/>
          <p:cNvSpPr txBox="1"/>
          <p:nvPr/>
        </p:nvSpPr>
        <p:spPr>
          <a:xfrm>
            <a:off x="9232172" y="4743450"/>
            <a:ext cx="172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FORMAÇÃO GERAL BÁSICA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37"/>
          <p:cNvCxnSpPr/>
          <p:nvPr/>
        </p:nvCxnSpPr>
        <p:spPr>
          <a:xfrm>
            <a:off x="9403080" y="474345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0"/>
          <p:cNvSpPr txBox="1"/>
          <p:nvPr>
            <p:ph type="ctrTitle"/>
          </p:nvPr>
        </p:nvSpPr>
        <p:spPr>
          <a:xfrm>
            <a:off x="3880250" y="1444850"/>
            <a:ext cx="4597200" cy="3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A FGB* DEVE SER CURSADA POR TODOS OS ALUNOS INDEPENDENTE DA ELETIVA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 ESCOLHIDA.</a:t>
            </a:r>
            <a:endParaRPr sz="4400"/>
          </a:p>
        </p:txBody>
      </p:sp>
      <p:sp>
        <p:nvSpPr>
          <p:cNvPr id="491" name="Google Shape;491;p40"/>
          <p:cNvSpPr txBox="1"/>
          <p:nvPr/>
        </p:nvSpPr>
        <p:spPr>
          <a:xfrm>
            <a:off x="9851922" y="6438903"/>
            <a:ext cx="261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Formação Geral Básica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 txBox="1"/>
          <p:nvPr/>
        </p:nvSpPr>
        <p:spPr>
          <a:xfrm>
            <a:off x="3256997" y="4970183"/>
            <a:ext cx="6905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CFE2F3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0" i="0" sz="3000" u="none" cap="none" strike="noStrike">
              <a:solidFill>
                <a:srgbClr val="CFE2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97" name="Google Shape;497;p45"/>
          <p:cNvSpPr txBox="1"/>
          <p:nvPr>
            <p:ph type="title"/>
          </p:nvPr>
        </p:nvSpPr>
        <p:spPr>
          <a:xfrm>
            <a:off x="3104597" y="1277438"/>
            <a:ext cx="85182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/>
              <a:t>NA FGB ESTÃO AS  “DISCIPLINAS” BÁSICAS.</a:t>
            </a:r>
            <a:endParaRPr/>
          </a:p>
        </p:txBody>
      </p:sp>
      <p:sp>
        <p:nvSpPr>
          <p:cNvPr id="498" name="Google Shape;498;p45"/>
          <p:cNvSpPr txBox="1"/>
          <p:nvPr/>
        </p:nvSpPr>
        <p:spPr>
          <a:xfrm>
            <a:off x="3104525" y="5131825"/>
            <a:ext cx="6839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888888"/>
                </a:solidFill>
                <a:latin typeface="Caveat"/>
                <a:ea typeface="Caveat"/>
                <a:cs typeface="Caveat"/>
                <a:sym typeface="Caveat"/>
              </a:rPr>
              <a:t>Exemplos: Português, Matemática, História, Biologia, Física, entre outras… </a:t>
            </a:r>
            <a:endParaRPr b="1" i="0" sz="3000" u="none" cap="none" strike="noStrike">
              <a:solidFill>
                <a:srgbClr val="88888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g1eb8608371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1eb86083717_0_0"/>
          <p:cNvSpPr txBox="1"/>
          <p:nvPr>
            <p:ph type="ctrTitle"/>
          </p:nvPr>
        </p:nvSpPr>
        <p:spPr>
          <a:xfrm>
            <a:off x="4114912" y="960350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TODO O CURRÍCULO FOI PENSADO PARA QUE NÃO FALTE NADA PARA NOSSOS ALUNOS. 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"/>
          <p:cNvSpPr txBox="1"/>
          <p:nvPr>
            <p:ph idx="1" type="subTitle"/>
          </p:nvPr>
        </p:nvSpPr>
        <p:spPr>
          <a:xfrm>
            <a:off x="1421251" y="5991600"/>
            <a:ext cx="9449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BR" sz="2700">
                <a:latin typeface="Amatic SC"/>
                <a:ea typeface="Amatic SC"/>
                <a:cs typeface="Amatic SC"/>
                <a:sym typeface="Amatic SC"/>
              </a:rPr>
              <a:t>COLÉGIO SAGRADO CORAÇÃO DE JESUS | PORTO NACIONAL</a:t>
            </a:r>
            <a:endParaRPr sz="2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93" name="Google Shape;293;p6"/>
          <p:cNvSpPr txBox="1"/>
          <p:nvPr>
            <p:ph type="ctrTitle"/>
          </p:nvPr>
        </p:nvSpPr>
        <p:spPr>
          <a:xfrm>
            <a:off x="3810836" y="1174350"/>
            <a:ext cx="47316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8800"/>
              <a:t>O NOVO </a:t>
            </a:r>
            <a:br>
              <a:rPr lang="pt-BR" sz="8800"/>
            </a:br>
            <a:r>
              <a:rPr lang="pt-BR" sz="8800"/>
              <a:t>ENSINO MÉDIO</a:t>
            </a:r>
            <a:endParaRPr sz="8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1"/>
          <p:cNvSpPr txBox="1"/>
          <p:nvPr>
            <p:ph type="title"/>
          </p:nvPr>
        </p:nvSpPr>
        <p:spPr>
          <a:xfrm>
            <a:off x="1211554" y="209550"/>
            <a:ext cx="84429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7600"/>
              <a:t>TÁ, MAS O QUE SÃO  ITINERÁRIOS FORMATIVOS?</a:t>
            </a:r>
            <a:endParaRPr/>
          </a:p>
        </p:txBody>
      </p:sp>
      <p:sp>
        <p:nvSpPr>
          <p:cNvPr id="510" name="Google Shape;510;p41"/>
          <p:cNvSpPr txBox="1"/>
          <p:nvPr/>
        </p:nvSpPr>
        <p:spPr>
          <a:xfrm>
            <a:off x="1211550" y="4208175"/>
            <a:ext cx="5852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Parte do currículo que tem as “disciplinas” que o aluno escolhe. Aqui no Sagrado, essa parte tem uma carga horária que é bem menor do que a FGB.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11" name="Google Shape;511;p41"/>
          <p:cNvCxnSpPr/>
          <p:nvPr/>
        </p:nvCxnSpPr>
        <p:spPr>
          <a:xfrm>
            <a:off x="8733817" y="4626740"/>
            <a:ext cx="0" cy="12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512" name="Google Shape;51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047" y="1847002"/>
            <a:ext cx="3248061" cy="312922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1"/>
          <p:cNvSpPr txBox="1"/>
          <p:nvPr/>
        </p:nvSpPr>
        <p:spPr>
          <a:xfrm>
            <a:off x="7924209" y="5909070"/>
            <a:ext cx="172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ITINERÁRIOS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4" name="Google Shape;514;p41"/>
          <p:cNvCxnSpPr/>
          <p:nvPr/>
        </p:nvCxnSpPr>
        <p:spPr>
          <a:xfrm>
            <a:off x="8102047" y="5858316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eb98e75691_0_15"/>
          <p:cNvSpPr txBox="1"/>
          <p:nvPr>
            <p:ph type="title"/>
          </p:nvPr>
        </p:nvSpPr>
        <p:spPr>
          <a:xfrm>
            <a:off x="1371051" y="-591425"/>
            <a:ext cx="62829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7600"/>
              <a:t>MAS O QUE ISSO QUER DIZER?</a:t>
            </a:r>
            <a:endParaRPr/>
          </a:p>
        </p:txBody>
      </p:sp>
      <p:sp>
        <p:nvSpPr>
          <p:cNvPr id="520" name="Google Shape;520;g1eb98e75691_0_15"/>
          <p:cNvSpPr txBox="1"/>
          <p:nvPr/>
        </p:nvSpPr>
        <p:spPr>
          <a:xfrm>
            <a:off x="1257300" y="3615750"/>
            <a:ext cx="6282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Na 1ª série &gt; o aluno escolhe 1 eletiva por semestre</a:t>
            </a:r>
            <a:b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Na 2ª série &gt; o aluno escolhe 2 eletivas por semestre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Na 3ª série &gt; o aluno escolhe 1 eletiva por semestre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21" name="Google Shape;521;g1eb98e75691_0_15"/>
          <p:cNvCxnSpPr/>
          <p:nvPr/>
        </p:nvCxnSpPr>
        <p:spPr>
          <a:xfrm>
            <a:off x="8733817" y="4626740"/>
            <a:ext cx="0" cy="12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pic>
        <p:nvPicPr>
          <p:cNvPr id="522" name="Google Shape;522;g1eb98e75691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2047" y="1847002"/>
            <a:ext cx="3248061" cy="312922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1eb98e75691_0_15"/>
          <p:cNvSpPr txBox="1"/>
          <p:nvPr/>
        </p:nvSpPr>
        <p:spPr>
          <a:xfrm>
            <a:off x="7924209" y="5909070"/>
            <a:ext cx="172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ITINERÁRIOS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g1eb98e75691_0_15"/>
          <p:cNvCxnSpPr/>
          <p:nvPr/>
        </p:nvCxnSpPr>
        <p:spPr>
          <a:xfrm>
            <a:off x="8102047" y="5858316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4"/>
          <p:cNvSpPr txBox="1"/>
          <p:nvPr>
            <p:ph type="title"/>
          </p:nvPr>
        </p:nvSpPr>
        <p:spPr>
          <a:xfrm>
            <a:off x="1405998" y="533400"/>
            <a:ext cx="10503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8400"/>
              <a:t>COMO POSSO AJUDAR MEU FILHO NESSE PROCESSO?</a:t>
            </a:r>
            <a:endParaRPr/>
          </a:p>
        </p:txBody>
      </p:sp>
      <p:sp>
        <p:nvSpPr>
          <p:cNvPr id="530" name="Google Shape;530;p44"/>
          <p:cNvSpPr txBox="1"/>
          <p:nvPr/>
        </p:nvSpPr>
        <p:spPr>
          <a:xfrm>
            <a:off x="1329798" y="4378970"/>
            <a:ext cx="9284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Conversar com ele sobre suas afinidades e orientar sobre a importância dessa escolha ter alinhamento com isso é fundamental. Mas não se esqueça, caso ele mude de opinião, terá oportunidades no ano seguinte de cursar outras eletivas.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"/>
          <p:cNvSpPr txBox="1"/>
          <p:nvPr>
            <p:ph type="title"/>
          </p:nvPr>
        </p:nvSpPr>
        <p:spPr>
          <a:xfrm>
            <a:off x="1253600" y="845625"/>
            <a:ext cx="94626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8400"/>
              <a:t>QUANDO EU VOU ESCOLHER AS ELETIVAS?</a:t>
            </a:r>
            <a:endParaRPr/>
          </a:p>
        </p:txBody>
      </p:sp>
      <p:sp>
        <p:nvSpPr>
          <p:cNvPr id="536" name="Google Shape;536;p42"/>
          <p:cNvSpPr txBox="1"/>
          <p:nvPr/>
        </p:nvSpPr>
        <p:spPr>
          <a:xfrm>
            <a:off x="1315800" y="4792800"/>
            <a:ext cx="6465600" cy="2031900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1647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A escolha das eletivas acontecerá na assinatura do contrato.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A7B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aa99487bbf_0_0"/>
          <p:cNvSpPr txBox="1"/>
          <p:nvPr>
            <p:ph type="title"/>
          </p:nvPr>
        </p:nvSpPr>
        <p:spPr>
          <a:xfrm>
            <a:off x="1211554" y="133350"/>
            <a:ext cx="84429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7600"/>
              <a:t>QUAIS OS PASSOS PARA REALIZAR A MATRÍCULA?</a:t>
            </a:r>
            <a:endParaRPr/>
          </a:p>
        </p:txBody>
      </p:sp>
      <p:sp>
        <p:nvSpPr>
          <p:cNvPr id="542" name="Google Shape;542;g1aa99487bbf_0_0"/>
          <p:cNvSpPr txBox="1"/>
          <p:nvPr/>
        </p:nvSpPr>
        <p:spPr>
          <a:xfrm>
            <a:off x="1211550" y="4055775"/>
            <a:ext cx="10218600" cy="3417000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1º Escola envia o link de confirmação pelo e-mail e aplicativo;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2º Família realiza o pagamento da primeira mensalidade;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3º Família comparece ao Colégio para assinar o contrato;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4º Escolher as eletivas, indicando 1ª e 2ª opção.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EA7B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/>
          <p:nvPr>
            <p:ph type="title"/>
          </p:nvPr>
        </p:nvSpPr>
        <p:spPr>
          <a:xfrm>
            <a:off x="1257299" y="498408"/>
            <a:ext cx="92619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8400"/>
              <a:t>POSSO MUDAR DE ELETIVA DURANTE O ANO?</a:t>
            </a:r>
            <a:endParaRPr/>
          </a:p>
        </p:txBody>
      </p:sp>
      <p:sp>
        <p:nvSpPr>
          <p:cNvPr id="548" name="Google Shape;548;p43"/>
          <p:cNvSpPr txBox="1"/>
          <p:nvPr/>
        </p:nvSpPr>
        <p:spPr>
          <a:xfrm>
            <a:off x="1285475" y="4404325"/>
            <a:ext cx="8333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Não. Só é possível mudar no final do ano letivo, ao realizar a rematrícula. É bom lembrar mais uma vez que o aluno é obrigado a cumprir a carga horária anual prevista para as eletivas, então não vale desistir, hein?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aa99487bbf_0_9"/>
          <p:cNvSpPr txBox="1"/>
          <p:nvPr>
            <p:ph type="title"/>
          </p:nvPr>
        </p:nvSpPr>
        <p:spPr>
          <a:xfrm>
            <a:off x="1405998" y="76200"/>
            <a:ext cx="10503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8400"/>
              <a:t>MINHA TURMA VAI SE SEPARAR POR CONTA DAS ELETIVAS?</a:t>
            </a:r>
            <a:endParaRPr/>
          </a:p>
        </p:txBody>
      </p:sp>
      <p:sp>
        <p:nvSpPr>
          <p:cNvPr id="554" name="Google Shape;554;g1aa99487bbf_0_9"/>
          <p:cNvSpPr txBox="1"/>
          <p:nvPr/>
        </p:nvSpPr>
        <p:spPr>
          <a:xfrm>
            <a:off x="1329800" y="3997975"/>
            <a:ext cx="9836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Não. Vocês farão juntos “disciplinas”  de formação básica e só irão se separar nas eletivas, caso escolham áreas diferentes. </a:t>
            </a:r>
            <a:b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1ª série 34 aulas + 1 separada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2ª série 33 aulas + 2 separadas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3ª série 34 aulas + 1 separada</a:t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6"/>
          <p:cNvSpPr txBox="1"/>
          <p:nvPr>
            <p:ph type="ctrTitle"/>
          </p:nvPr>
        </p:nvSpPr>
        <p:spPr>
          <a:xfrm>
            <a:off x="4196975" y="1079100"/>
            <a:ext cx="3927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AGORA, FIQUE POR DENTRO DAS ETAPAS QUE O COLÉGIO JÁ PASSOU ATÉ CHEGAR AQUI...</a:t>
            </a:r>
            <a:endParaRPr sz="43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7"/>
          <p:cNvSpPr txBox="1"/>
          <p:nvPr/>
        </p:nvSpPr>
        <p:spPr>
          <a:xfrm>
            <a:off x="4704824" y="-258538"/>
            <a:ext cx="4541101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6" name="Google Shape;566;p47"/>
          <p:cNvSpPr/>
          <p:nvPr/>
        </p:nvSpPr>
        <p:spPr>
          <a:xfrm>
            <a:off x="4981444" y="-258538"/>
            <a:ext cx="1156027" cy="472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7"/>
          <p:cNvSpPr/>
          <p:nvPr/>
        </p:nvSpPr>
        <p:spPr>
          <a:xfrm>
            <a:off x="6772145" y="-267742"/>
            <a:ext cx="1156027" cy="472006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7"/>
          <p:cNvSpPr txBox="1"/>
          <p:nvPr/>
        </p:nvSpPr>
        <p:spPr>
          <a:xfrm>
            <a:off x="6037993" y="4099528"/>
            <a:ext cx="6435568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9" name="Google Shape;569;p47"/>
          <p:cNvSpPr/>
          <p:nvPr/>
        </p:nvSpPr>
        <p:spPr>
          <a:xfrm>
            <a:off x="10385370" y="-258538"/>
            <a:ext cx="1156027" cy="472006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7"/>
          <p:cNvSpPr/>
          <p:nvPr/>
        </p:nvSpPr>
        <p:spPr>
          <a:xfrm>
            <a:off x="8566334" y="-267742"/>
            <a:ext cx="1156027" cy="472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7"/>
          <p:cNvSpPr txBox="1"/>
          <p:nvPr/>
        </p:nvSpPr>
        <p:spPr>
          <a:xfrm>
            <a:off x="1451981" y="1643155"/>
            <a:ext cx="1563442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Formação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2" name="Google Shape;572;p47"/>
          <p:cNvSpPr txBox="1"/>
          <p:nvPr/>
        </p:nvSpPr>
        <p:spPr>
          <a:xfrm>
            <a:off x="5019773" y="5099645"/>
            <a:ext cx="1578857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Escuta Alunos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3" name="Google Shape;573;p47"/>
          <p:cNvSpPr txBox="1"/>
          <p:nvPr/>
        </p:nvSpPr>
        <p:spPr>
          <a:xfrm>
            <a:off x="1183579" y="1054531"/>
            <a:ext cx="6435568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Questionário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Professores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4" name="Google Shape;574;p47"/>
          <p:cNvSpPr txBox="1"/>
          <p:nvPr/>
        </p:nvSpPr>
        <p:spPr>
          <a:xfrm>
            <a:off x="2643411" y="5085848"/>
            <a:ext cx="1441869" cy="1908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Análise do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Contexto Local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5" name="Google Shape;575;p47"/>
          <p:cNvSpPr txBox="1"/>
          <p:nvPr/>
        </p:nvSpPr>
        <p:spPr>
          <a:xfrm>
            <a:off x="3619385" y="1125258"/>
            <a:ext cx="6435568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Questionário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Alunos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6" name="Google Shape;576;p47"/>
          <p:cNvSpPr txBox="1"/>
          <p:nvPr/>
        </p:nvSpPr>
        <p:spPr>
          <a:xfrm>
            <a:off x="8424081" y="1063983"/>
            <a:ext cx="1411355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Reunião Famílias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7" name="Google Shape;577;p47"/>
          <p:cNvSpPr txBox="1"/>
          <p:nvPr/>
        </p:nvSpPr>
        <p:spPr>
          <a:xfrm>
            <a:off x="7328651" y="5059896"/>
            <a:ext cx="178414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Elaboração da Matriz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8" name="Google Shape;578;p47"/>
          <p:cNvSpPr txBox="1"/>
          <p:nvPr/>
        </p:nvSpPr>
        <p:spPr>
          <a:xfrm>
            <a:off x="7260949" y="4988502"/>
            <a:ext cx="6435568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Matrícula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79" name="Google Shape;579;p47"/>
          <p:cNvCxnSpPr/>
          <p:nvPr/>
        </p:nvCxnSpPr>
        <p:spPr>
          <a:xfrm>
            <a:off x="1474010" y="3647521"/>
            <a:ext cx="9651190" cy="0"/>
          </a:xfrm>
          <a:prstGeom prst="straightConnector1">
            <a:avLst/>
          </a:prstGeom>
          <a:noFill/>
          <a:ln cap="flat" cmpd="sng" w="571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80" name="Google Shape;580;p47"/>
          <p:cNvSpPr/>
          <p:nvPr/>
        </p:nvSpPr>
        <p:spPr>
          <a:xfrm>
            <a:off x="11171568" y="3394953"/>
            <a:ext cx="415174" cy="505135"/>
          </a:xfrm>
          <a:prstGeom prst="chevron">
            <a:avLst>
              <a:gd fmla="val 50000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47"/>
          <p:cNvSpPr/>
          <p:nvPr/>
        </p:nvSpPr>
        <p:spPr>
          <a:xfrm>
            <a:off x="2045422" y="3490477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7"/>
          <p:cNvSpPr/>
          <p:nvPr/>
        </p:nvSpPr>
        <p:spPr>
          <a:xfrm>
            <a:off x="3226913" y="3472542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7"/>
          <p:cNvSpPr/>
          <p:nvPr/>
        </p:nvSpPr>
        <p:spPr>
          <a:xfrm>
            <a:off x="13554665" y="6863142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7"/>
          <p:cNvSpPr/>
          <p:nvPr/>
        </p:nvSpPr>
        <p:spPr>
          <a:xfrm>
            <a:off x="4350940" y="3490477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7"/>
          <p:cNvSpPr/>
          <p:nvPr/>
        </p:nvSpPr>
        <p:spPr>
          <a:xfrm>
            <a:off x="5604981" y="3490477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47"/>
          <p:cNvSpPr/>
          <p:nvPr/>
        </p:nvSpPr>
        <p:spPr>
          <a:xfrm>
            <a:off x="6786472" y="3472542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47"/>
          <p:cNvSpPr/>
          <p:nvPr/>
        </p:nvSpPr>
        <p:spPr>
          <a:xfrm>
            <a:off x="7910499" y="3490477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47"/>
          <p:cNvSpPr/>
          <p:nvPr/>
        </p:nvSpPr>
        <p:spPr>
          <a:xfrm>
            <a:off x="9049861" y="3467740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7"/>
          <p:cNvSpPr/>
          <p:nvPr/>
        </p:nvSpPr>
        <p:spPr>
          <a:xfrm>
            <a:off x="10231352" y="3449805"/>
            <a:ext cx="283704" cy="314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47"/>
          <p:cNvCxnSpPr/>
          <p:nvPr/>
        </p:nvCxnSpPr>
        <p:spPr>
          <a:xfrm>
            <a:off x="12006994" y="171119"/>
            <a:ext cx="0" cy="878705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91" name="Google Shape;591;p47"/>
          <p:cNvGrpSpPr/>
          <p:nvPr/>
        </p:nvGrpSpPr>
        <p:grpSpPr>
          <a:xfrm>
            <a:off x="2741346" y="3896588"/>
            <a:ext cx="1371600" cy="1231576"/>
            <a:chOff x="4321308" y="4851830"/>
            <a:chExt cx="1371600" cy="1231576"/>
          </a:xfrm>
        </p:grpSpPr>
        <p:cxnSp>
          <p:nvCxnSpPr>
            <p:cNvPr id="592" name="Google Shape;592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94" name="Google Shape;594;p47"/>
          <p:cNvGrpSpPr/>
          <p:nvPr/>
        </p:nvGrpSpPr>
        <p:grpSpPr>
          <a:xfrm rot="10800000">
            <a:off x="1451981" y="2197139"/>
            <a:ext cx="1371600" cy="1231576"/>
            <a:chOff x="4283208" y="4851830"/>
            <a:chExt cx="1371600" cy="1231576"/>
          </a:xfrm>
        </p:grpSpPr>
        <p:cxnSp>
          <p:nvCxnSpPr>
            <p:cNvPr id="595" name="Google Shape;595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42832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97" name="Google Shape;597;p47"/>
          <p:cNvGrpSpPr/>
          <p:nvPr/>
        </p:nvGrpSpPr>
        <p:grpSpPr>
          <a:xfrm rot="10800000">
            <a:off x="3795154" y="2170405"/>
            <a:ext cx="1371600" cy="1231576"/>
            <a:chOff x="4283208" y="4851830"/>
            <a:chExt cx="1371600" cy="1231576"/>
          </a:xfrm>
        </p:grpSpPr>
        <p:cxnSp>
          <p:nvCxnSpPr>
            <p:cNvPr id="598" name="Google Shape;598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42832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0" name="Google Shape;600;p47"/>
          <p:cNvGrpSpPr/>
          <p:nvPr/>
        </p:nvGrpSpPr>
        <p:grpSpPr>
          <a:xfrm rot="10800000">
            <a:off x="6215960" y="2159683"/>
            <a:ext cx="1371600" cy="1231576"/>
            <a:chOff x="4283208" y="4851830"/>
            <a:chExt cx="1371600" cy="1231576"/>
          </a:xfrm>
        </p:grpSpPr>
        <p:cxnSp>
          <p:nvCxnSpPr>
            <p:cNvPr id="601" name="Google Shape;601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42832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3" name="Google Shape;603;p47"/>
          <p:cNvGrpSpPr/>
          <p:nvPr/>
        </p:nvGrpSpPr>
        <p:grpSpPr>
          <a:xfrm rot="10800000">
            <a:off x="8486451" y="2159683"/>
            <a:ext cx="1371600" cy="1231576"/>
            <a:chOff x="4283208" y="4851830"/>
            <a:chExt cx="1371600" cy="1231576"/>
          </a:xfrm>
        </p:grpSpPr>
        <p:cxnSp>
          <p:nvCxnSpPr>
            <p:cNvPr id="604" name="Google Shape;604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42832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6" name="Google Shape;606;p47"/>
          <p:cNvGrpSpPr/>
          <p:nvPr/>
        </p:nvGrpSpPr>
        <p:grpSpPr>
          <a:xfrm>
            <a:off x="5138298" y="3893061"/>
            <a:ext cx="1371600" cy="1231576"/>
            <a:chOff x="4321308" y="4851830"/>
            <a:chExt cx="1371600" cy="1231576"/>
          </a:xfrm>
        </p:grpSpPr>
        <p:cxnSp>
          <p:nvCxnSpPr>
            <p:cNvPr id="607" name="Google Shape;607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9" name="Google Shape;609;p47"/>
          <p:cNvGrpSpPr/>
          <p:nvPr/>
        </p:nvGrpSpPr>
        <p:grpSpPr>
          <a:xfrm>
            <a:off x="7427191" y="3868069"/>
            <a:ext cx="1371600" cy="1231576"/>
            <a:chOff x="4321308" y="4851830"/>
            <a:chExt cx="1371600" cy="1231576"/>
          </a:xfrm>
        </p:grpSpPr>
        <p:cxnSp>
          <p:nvCxnSpPr>
            <p:cNvPr id="610" name="Google Shape;610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12" name="Google Shape;612;p47"/>
          <p:cNvGrpSpPr/>
          <p:nvPr/>
        </p:nvGrpSpPr>
        <p:grpSpPr>
          <a:xfrm>
            <a:off x="9753600" y="3822501"/>
            <a:ext cx="1371600" cy="1231576"/>
            <a:chOff x="4321308" y="4851830"/>
            <a:chExt cx="1371600" cy="1231576"/>
          </a:xfrm>
        </p:grpSpPr>
        <p:cxnSp>
          <p:nvCxnSpPr>
            <p:cNvPr id="613" name="Google Shape;613;p47"/>
            <p:cNvCxnSpPr/>
            <p:nvPr/>
          </p:nvCxnSpPr>
          <p:spPr>
            <a:xfrm>
              <a:off x="4953078" y="4851830"/>
              <a:ext cx="0" cy="1231576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8"/>
          <p:cNvSpPr txBox="1"/>
          <p:nvPr/>
        </p:nvSpPr>
        <p:spPr>
          <a:xfrm>
            <a:off x="3256997" y="4970183"/>
            <a:ext cx="69054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CFE2F3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0" i="0" sz="3000" u="none" cap="none" strike="noStrike">
              <a:solidFill>
                <a:srgbClr val="CFE2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0" name="Google Shape;620;p48"/>
          <p:cNvSpPr txBox="1"/>
          <p:nvPr>
            <p:ph type="title"/>
          </p:nvPr>
        </p:nvSpPr>
        <p:spPr>
          <a:xfrm>
            <a:off x="3104600" y="1810850"/>
            <a:ext cx="9258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333"/>
              <a:buFont typeface="Impact"/>
              <a:buNone/>
            </a:pPr>
            <a:r>
              <a:rPr lang="pt-BR"/>
              <a:t>A IMPLANTAÇÃO DO NOVO ENSINO ESTÁ SENDO  PROGRESSIVA...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"/>
          <p:cNvSpPr txBox="1"/>
          <p:nvPr>
            <p:ph type="title"/>
          </p:nvPr>
        </p:nvSpPr>
        <p:spPr>
          <a:xfrm>
            <a:off x="3130388" y="637790"/>
            <a:ext cx="8672406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/>
              <a:t>VOCÊ JÁ OUVIU FALAR SOBRE ISSO?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g1a96e06f271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1a96e06f271_0_67"/>
          <p:cNvSpPr txBox="1"/>
          <p:nvPr>
            <p:ph type="ctrTitle"/>
          </p:nvPr>
        </p:nvSpPr>
        <p:spPr>
          <a:xfrm>
            <a:off x="4131674" y="1231500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TUDO ISSO PARA QUE NOSSOS ALUNOS SINTAM O MÍNIMO DE IMPACTO POSSÍVEL! </a:t>
            </a:r>
            <a:endParaRPr sz="4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g1eb98e75691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g1eb98e75691_0_24"/>
          <p:cNvSpPr txBox="1"/>
          <p:nvPr>
            <p:ph type="ctrTitle"/>
          </p:nvPr>
        </p:nvSpPr>
        <p:spPr>
          <a:xfrm>
            <a:off x="4131674" y="1002900"/>
            <a:ext cx="42030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EM 2024 COMPLETAMOS A IMPLANTAÇÃO E ESTAMOS FELIZES COM OS RESULTADOS.</a:t>
            </a:r>
            <a:endParaRPr sz="4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aa99487bbf_0_20"/>
          <p:cNvSpPr txBox="1"/>
          <p:nvPr/>
        </p:nvSpPr>
        <p:spPr>
          <a:xfrm>
            <a:off x="4704824" y="-258538"/>
            <a:ext cx="454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8" name="Google Shape;638;g1aa99487bbf_0_20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1aa99487bbf_0_20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1aa99487bbf_0_20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1aa99487bbf_0_20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1aa99487bbf_0_20"/>
          <p:cNvSpPr txBox="1"/>
          <p:nvPr/>
        </p:nvSpPr>
        <p:spPr>
          <a:xfrm>
            <a:off x="1257104" y="2666623"/>
            <a:ext cx="1784100" cy="104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st="19050">
              <a:srgbClr val="000000">
                <a:alpha val="745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EA7B00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1400" u="none" cap="none" strike="noStrike">
              <a:solidFill>
                <a:srgbClr val="EA7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EA7B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43" name="Google Shape;643;g1aa99487bbf_0_20"/>
          <p:cNvCxnSpPr/>
          <p:nvPr/>
        </p:nvCxnSpPr>
        <p:spPr>
          <a:xfrm>
            <a:off x="1435910" y="3328293"/>
            <a:ext cx="9651300" cy="0"/>
          </a:xfrm>
          <a:prstGeom prst="straightConnector1">
            <a:avLst/>
          </a:prstGeom>
          <a:noFill/>
          <a:ln cap="flat" cmpd="sng" w="571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44" name="Google Shape;644;g1aa99487bbf_0_20"/>
          <p:cNvSpPr/>
          <p:nvPr/>
        </p:nvSpPr>
        <p:spPr>
          <a:xfrm>
            <a:off x="11133468" y="3075725"/>
            <a:ext cx="415200" cy="505200"/>
          </a:xfrm>
          <a:prstGeom prst="chevron">
            <a:avLst>
              <a:gd fmla="val 50000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1aa99487bbf_0_20"/>
          <p:cNvSpPr/>
          <p:nvPr/>
        </p:nvSpPr>
        <p:spPr>
          <a:xfrm>
            <a:off x="2007322" y="3171249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1aa99487bbf_0_20"/>
          <p:cNvSpPr/>
          <p:nvPr/>
        </p:nvSpPr>
        <p:spPr>
          <a:xfrm>
            <a:off x="3188813" y="3153314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1aa99487bbf_0_20"/>
          <p:cNvSpPr/>
          <p:nvPr/>
        </p:nvSpPr>
        <p:spPr>
          <a:xfrm>
            <a:off x="13516565" y="6543914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1aa99487bbf_0_20"/>
          <p:cNvSpPr/>
          <p:nvPr/>
        </p:nvSpPr>
        <p:spPr>
          <a:xfrm>
            <a:off x="4312840" y="3171249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1aa99487bbf_0_20"/>
          <p:cNvSpPr/>
          <p:nvPr/>
        </p:nvSpPr>
        <p:spPr>
          <a:xfrm>
            <a:off x="5566881" y="3171249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1aa99487bbf_0_20"/>
          <p:cNvSpPr/>
          <p:nvPr/>
        </p:nvSpPr>
        <p:spPr>
          <a:xfrm>
            <a:off x="6748372" y="3153314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1aa99487bbf_0_20"/>
          <p:cNvSpPr/>
          <p:nvPr/>
        </p:nvSpPr>
        <p:spPr>
          <a:xfrm>
            <a:off x="7872399" y="3171249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1aa99487bbf_0_20"/>
          <p:cNvSpPr/>
          <p:nvPr/>
        </p:nvSpPr>
        <p:spPr>
          <a:xfrm>
            <a:off x="9011761" y="3148512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1aa99487bbf_0_20"/>
          <p:cNvSpPr/>
          <p:nvPr/>
        </p:nvSpPr>
        <p:spPr>
          <a:xfrm>
            <a:off x="10193252" y="3130577"/>
            <a:ext cx="283800" cy="31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4" name="Google Shape;654;g1aa99487bbf_0_20"/>
          <p:cNvGrpSpPr/>
          <p:nvPr/>
        </p:nvGrpSpPr>
        <p:grpSpPr>
          <a:xfrm>
            <a:off x="1553840" y="3485335"/>
            <a:ext cx="1371600" cy="1231576"/>
            <a:chOff x="4321308" y="4851830"/>
            <a:chExt cx="1371600" cy="1231576"/>
          </a:xfrm>
        </p:grpSpPr>
        <p:cxnSp>
          <p:nvCxnSpPr>
            <p:cNvPr id="655" name="Google Shape;655;g1aa99487bbf_0_20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56" name="Google Shape;656;g1aa99487bbf_0_20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57" name="Google Shape;657;g1aa99487bbf_0_20"/>
          <p:cNvSpPr txBox="1"/>
          <p:nvPr/>
        </p:nvSpPr>
        <p:spPr>
          <a:xfrm>
            <a:off x="1518705" y="4702853"/>
            <a:ext cx="1441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1ª Série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8" name="Google Shape;658;g1aa99487bbf_0_20"/>
          <p:cNvSpPr txBox="1"/>
          <p:nvPr/>
        </p:nvSpPr>
        <p:spPr>
          <a:xfrm>
            <a:off x="4807112" y="2666623"/>
            <a:ext cx="1784100" cy="1046700"/>
          </a:xfrm>
          <a:prstGeom prst="rect">
            <a:avLst/>
          </a:prstGeom>
          <a:noFill/>
          <a:ln>
            <a:noFill/>
          </a:ln>
          <a:effectLst>
            <a:outerShdw rotWithShape="0" algn="bl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EA7B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0" i="0" sz="1400" u="none" cap="none" strike="noStrike">
              <a:solidFill>
                <a:srgbClr val="EA7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EA7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9" name="Google Shape;659;g1aa99487bbf_0_20"/>
          <p:cNvGrpSpPr/>
          <p:nvPr/>
        </p:nvGrpSpPr>
        <p:grpSpPr>
          <a:xfrm>
            <a:off x="5067412" y="3485335"/>
            <a:ext cx="1371600" cy="1231576"/>
            <a:chOff x="4321308" y="4851830"/>
            <a:chExt cx="1371600" cy="1231576"/>
          </a:xfrm>
        </p:grpSpPr>
        <p:cxnSp>
          <p:nvCxnSpPr>
            <p:cNvPr id="660" name="Google Shape;660;g1aa99487bbf_0_20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61" name="Google Shape;661;g1aa99487bbf_0_20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62" name="Google Shape;662;g1aa99487bbf_0_20"/>
          <p:cNvSpPr txBox="1"/>
          <p:nvPr/>
        </p:nvSpPr>
        <p:spPr>
          <a:xfrm>
            <a:off x="5003702" y="4702853"/>
            <a:ext cx="1441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1ª Série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2ª Série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3" name="Google Shape;663;g1aa99487bbf_0_20"/>
          <p:cNvSpPr txBox="1"/>
          <p:nvPr/>
        </p:nvSpPr>
        <p:spPr>
          <a:xfrm>
            <a:off x="8209966" y="2681567"/>
            <a:ext cx="1784100" cy="1046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EA7B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1400" u="none" cap="none" strike="noStrike">
              <a:solidFill>
                <a:srgbClr val="EA7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EA7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g1aa99487bbf_0_20"/>
          <p:cNvGrpSpPr/>
          <p:nvPr/>
        </p:nvGrpSpPr>
        <p:grpSpPr>
          <a:xfrm>
            <a:off x="8527717" y="3485335"/>
            <a:ext cx="1371600" cy="1231576"/>
            <a:chOff x="4321308" y="4851830"/>
            <a:chExt cx="1371600" cy="1231576"/>
          </a:xfrm>
        </p:grpSpPr>
        <p:cxnSp>
          <p:nvCxnSpPr>
            <p:cNvPr id="665" name="Google Shape;665;g1aa99487bbf_0_20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666" name="Google Shape;666;g1aa99487bbf_0_20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67" name="Google Shape;667;g1aa99487bbf_0_20"/>
          <p:cNvSpPr txBox="1"/>
          <p:nvPr/>
        </p:nvSpPr>
        <p:spPr>
          <a:xfrm>
            <a:off x="8492582" y="4702853"/>
            <a:ext cx="1441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1ª Série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2ª Série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3ª Série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68" name="Google Shape;668;g1aa99487bbf_0_20"/>
          <p:cNvSpPr txBox="1"/>
          <p:nvPr>
            <p:ph type="title"/>
          </p:nvPr>
        </p:nvSpPr>
        <p:spPr>
          <a:xfrm>
            <a:off x="7297024" y="-2920616"/>
            <a:ext cx="6252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RITMO PROGRESSIVO</a:t>
            </a:r>
            <a:endParaRPr/>
          </a:p>
        </p:txBody>
      </p:sp>
      <p:sp>
        <p:nvSpPr>
          <p:cNvPr id="669" name="Google Shape;669;g1aa99487bbf_0_20"/>
          <p:cNvSpPr txBox="1"/>
          <p:nvPr/>
        </p:nvSpPr>
        <p:spPr>
          <a:xfrm>
            <a:off x="8673451" y="868082"/>
            <a:ext cx="293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implantação nas séries 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a96e06f271_0_78"/>
          <p:cNvSpPr txBox="1"/>
          <p:nvPr/>
        </p:nvSpPr>
        <p:spPr>
          <a:xfrm>
            <a:off x="4704824" y="-258538"/>
            <a:ext cx="454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75" name="Google Shape;675;g1a96e06f271_0_78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1a96e06f271_0_78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1a96e06f271_0_78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g1a96e06f271_0_78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g1a96e06f271_0_78"/>
          <p:cNvGrpSpPr/>
          <p:nvPr/>
        </p:nvGrpSpPr>
        <p:grpSpPr>
          <a:xfrm>
            <a:off x="1435910" y="3075725"/>
            <a:ext cx="12364455" cy="3782289"/>
            <a:chOff x="1474010" y="3394953"/>
            <a:chExt cx="12364455" cy="3782289"/>
          </a:xfrm>
        </p:grpSpPr>
        <p:cxnSp>
          <p:nvCxnSpPr>
            <p:cNvPr id="680" name="Google Shape;680;g1a96e06f271_0_78"/>
            <p:cNvCxnSpPr/>
            <p:nvPr/>
          </p:nvCxnSpPr>
          <p:spPr>
            <a:xfrm>
              <a:off x="1474010" y="3647521"/>
              <a:ext cx="9651300" cy="0"/>
            </a:xfrm>
            <a:prstGeom prst="straightConnector1">
              <a:avLst/>
            </a:prstGeom>
            <a:noFill/>
            <a:ln cap="flat" cmpd="sng" w="571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681" name="Google Shape;681;g1a96e06f271_0_78"/>
            <p:cNvSpPr/>
            <p:nvPr/>
          </p:nvSpPr>
          <p:spPr>
            <a:xfrm>
              <a:off x="11171568" y="3394953"/>
              <a:ext cx="415200" cy="505200"/>
            </a:xfrm>
            <a:prstGeom prst="chevron">
              <a:avLst>
                <a:gd fmla="val 50000" name="adj"/>
              </a:avLst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1a96e06f271_0_78"/>
            <p:cNvSpPr/>
            <p:nvPr/>
          </p:nvSpPr>
          <p:spPr>
            <a:xfrm>
              <a:off x="2045422" y="3490477"/>
              <a:ext cx="283800" cy="3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1a96e06f271_0_78"/>
            <p:cNvSpPr/>
            <p:nvPr/>
          </p:nvSpPr>
          <p:spPr>
            <a:xfrm>
              <a:off x="13554665" y="6863142"/>
              <a:ext cx="283800" cy="3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1a96e06f271_0_78"/>
            <p:cNvSpPr/>
            <p:nvPr/>
          </p:nvSpPr>
          <p:spPr>
            <a:xfrm>
              <a:off x="5604981" y="3490477"/>
              <a:ext cx="283800" cy="3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1a96e06f271_0_78"/>
            <p:cNvSpPr/>
            <p:nvPr/>
          </p:nvSpPr>
          <p:spPr>
            <a:xfrm>
              <a:off x="9049861" y="3467740"/>
              <a:ext cx="283800" cy="31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6" name="Google Shape;686;g1a96e06f271_0_78"/>
            <p:cNvGrpSpPr/>
            <p:nvPr/>
          </p:nvGrpSpPr>
          <p:grpSpPr>
            <a:xfrm>
              <a:off x="1591940" y="3804563"/>
              <a:ext cx="1371600" cy="1231576"/>
              <a:chOff x="4321308" y="4851830"/>
              <a:chExt cx="1371600" cy="1231576"/>
            </a:xfrm>
          </p:grpSpPr>
          <p:cxnSp>
            <p:nvCxnSpPr>
              <p:cNvPr id="687" name="Google Shape;687;g1a96e06f271_0_78"/>
              <p:cNvCxnSpPr/>
              <p:nvPr/>
            </p:nvCxnSpPr>
            <p:spPr>
              <a:xfrm>
                <a:off x="4953078" y="4851830"/>
                <a:ext cx="0" cy="123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lg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8" name="Google Shape;688;g1a96e06f271_0_78"/>
              <p:cNvCxnSpPr/>
              <p:nvPr/>
            </p:nvCxnSpPr>
            <p:spPr>
              <a:xfrm>
                <a:off x="4321308" y="6083406"/>
                <a:ext cx="13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89" name="Google Shape;689;g1a96e06f271_0_78"/>
            <p:cNvSpPr txBox="1"/>
            <p:nvPr/>
          </p:nvSpPr>
          <p:spPr>
            <a:xfrm>
              <a:off x="1556805" y="5022081"/>
              <a:ext cx="14418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2800" u="none" cap="none" strike="noStrike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1ª Série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grpSp>
          <p:nvGrpSpPr>
            <p:cNvPr id="690" name="Google Shape;690;g1a96e06f271_0_78"/>
            <p:cNvGrpSpPr/>
            <p:nvPr/>
          </p:nvGrpSpPr>
          <p:grpSpPr>
            <a:xfrm>
              <a:off x="5105512" y="3804563"/>
              <a:ext cx="1371600" cy="1231576"/>
              <a:chOff x="4321308" y="4851830"/>
              <a:chExt cx="1371600" cy="1231576"/>
            </a:xfrm>
          </p:grpSpPr>
          <p:cxnSp>
            <p:nvCxnSpPr>
              <p:cNvPr id="691" name="Google Shape;691;g1a96e06f271_0_78"/>
              <p:cNvCxnSpPr/>
              <p:nvPr/>
            </p:nvCxnSpPr>
            <p:spPr>
              <a:xfrm>
                <a:off x="4953078" y="4851830"/>
                <a:ext cx="0" cy="123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lg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2" name="Google Shape;692;g1a96e06f271_0_78"/>
              <p:cNvCxnSpPr/>
              <p:nvPr/>
            </p:nvCxnSpPr>
            <p:spPr>
              <a:xfrm>
                <a:off x="4321308" y="6083406"/>
                <a:ext cx="13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93" name="Google Shape;693;g1a96e06f271_0_78"/>
            <p:cNvSpPr txBox="1"/>
            <p:nvPr/>
          </p:nvSpPr>
          <p:spPr>
            <a:xfrm>
              <a:off x="5041802" y="5022081"/>
              <a:ext cx="14418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2800" u="none" cap="none" strike="noStrike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2ª Série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grpSp>
          <p:nvGrpSpPr>
            <p:cNvPr id="694" name="Google Shape;694;g1a96e06f271_0_78"/>
            <p:cNvGrpSpPr/>
            <p:nvPr/>
          </p:nvGrpSpPr>
          <p:grpSpPr>
            <a:xfrm>
              <a:off x="8565817" y="3804563"/>
              <a:ext cx="1371600" cy="1231576"/>
              <a:chOff x="4321308" y="4851830"/>
              <a:chExt cx="1371600" cy="1231576"/>
            </a:xfrm>
          </p:grpSpPr>
          <p:cxnSp>
            <p:nvCxnSpPr>
              <p:cNvPr id="695" name="Google Shape;695;g1a96e06f271_0_78"/>
              <p:cNvCxnSpPr/>
              <p:nvPr/>
            </p:nvCxnSpPr>
            <p:spPr>
              <a:xfrm>
                <a:off x="4953078" y="4851830"/>
                <a:ext cx="0" cy="1231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lg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6" name="Google Shape;696;g1a96e06f271_0_78"/>
              <p:cNvCxnSpPr/>
              <p:nvPr/>
            </p:nvCxnSpPr>
            <p:spPr>
              <a:xfrm>
                <a:off x="4321308" y="6083406"/>
                <a:ext cx="1371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697" name="Google Shape;697;g1a96e06f271_0_78"/>
            <p:cNvSpPr txBox="1"/>
            <p:nvPr/>
          </p:nvSpPr>
          <p:spPr>
            <a:xfrm>
              <a:off x="8530682" y="5022081"/>
              <a:ext cx="14418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2800" u="none" cap="none" strike="noStrike">
                  <a:solidFill>
                    <a:srgbClr val="434343"/>
                  </a:solidFill>
                  <a:latin typeface="Caveat"/>
                  <a:ea typeface="Caveat"/>
                  <a:cs typeface="Caveat"/>
                  <a:sym typeface="Caveat"/>
                </a:rPr>
                <a:t>3ª Série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sp>
        <p:nvSpPr>
          <p:cNvPr id="698" name="Google Shape;698;g1a96e06f271_0_78"/>
          <p:cNvSpPr txBox="1"/>
          <p:nvPr>
            <p:ph type="title"/>
          </p:nvPr>
        </p:nvSpPr>
        <p:spPr>
          <a:xfrm>
            <a:off x="7297024" y="-2920616"/>
            <a:ext cx="6252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RITMO PROGRESSIVO</a:t>
            </a:r>
            <a:endParaRPr/>
          </a:p>
        </p:txBody>
      </p:sp>
      <p:sp>
        <p:nvSpPr>
          <p:cNvPr id="699" name="Google Shape;699;g1a96e06f271_0_78"/>
          <p:cNvSpPr txBox="1"/>
          <p:nvPr/>
        </p:nvSpPr>
        <p:spPr>
          <a:xfrm>
            <a:off x="8673451" y="868082"/>
            <a:ext cx="293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escolha dos itinerários 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1a96e06f271_0_78"/>
          <p:cNvSpPr txBox="1"/>
          <p:nvPr/>
        </p:nvSpPr>
        <p:spPr>
          <a:xfrm>
            <a:off x="1340178" y="1641775"/>
            <a:ext cx="1615200" cy="14775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000000">
                <a:alpha val="10588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O aluno escolhe 1 eletiva</a:t>
            </a:r>
            <a:endParaRPr b="1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1" name="Google Shape;701;g1a96e06f271_0_78"/>
          <p:cNvSpPr txBox="1"/>
          <p:nvPr/>
        </p:nvSpPr>
        <p:spPr>
          <a:xfrm>
            <a:off x="4909609" y="1641775"/>
            <a:ext cx="1615200" cy="14775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000000">
                <a:alpha val="10588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O aluno escolhe 2 eletivas</a:t>
            </a:r>
            <a:endParaRPr b="1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2" name="Google Shape;702;g1a96e06f271_0_78"/>
          <p:cNvSpPr txBox="1"/>
          <p:nvPr/>
        </p:nvSpPr>
        <p:spPr>
          <a:xfrm>
            <a:off x="8338609" y="1641775"/>
            <a:ext cx="1615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O aluno escolhe  </a:t>
            </a:r>
            <a:r>
              <a:rPr b="1" lang="pt-BR" sz="2800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r>
              <a:rPr b="1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 eletiva</a:t>
            </a:r>
            <a:endParaRPr b="1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a96e06f271_0_20"/>
          <p:cNvSpPr txBox="1"/>
          <p:nvPr/>
        </p:nvSpPr>
        <p:spPr>
          <a:xfrm>
            <a:off x="3256997" y="4970183"/>
            <a:ext cx="690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CFE2F3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0" i="0" sz="3000" u="none" cap="none" strike="noStrike">
              <a:solidFill>
                <a:srgbClr val="CFE2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8" name="Google Shape;708;g1a96e06f271_0_20"/>
          <p:cNvSpPr txBox="1"/>
          <p:nvPr>
            <p:ph type="title"/>
          </p:nvPr>
        </p:nvSpPr>
        <p:spPr>
          <a:xfrm>
            <a:off x="3333197" y="1734638"/>
            <a:ext cx="85182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Impact"/>
              <a:buNone/>
            </a:pPr>
            <a:r>
              <a:rPr lang="pt-BR"/>
              <a:t>ENTÃO: </a:t>
            </a:r>
            <a:r>
              <a:rPr lang="pt-BR" sz="8400"/>
              <a:t>QUAIS </a:t>
            </a:r>
            <a:r>
              <a:rPr lang="pt-BR"/>
              <a:t>ELETIVAS </a:t>
            </a:r>
            <a:r>
              <a:rPr lang="pt-BR" sz="8400"/>
              <a:t>O CSCJ VAI OFERECER EM 2024 </a:t>
            </a:r>
            <a:r>
              <a:rPr lang="pt-BR"/>
              <a:t>NA </a:t>
            </a:r>
            <a:r>
              <a:rPr lang="pt-BR">
                <a:solidFill>
                  <a:srgbClr val="F15A24"/>
                </a:solidFill>
              </a:rPr>
              <a:t>1ª SÉRIE</a:t>
            </a:r>
            <a:r>
              <a:rPr lang="pt-BR" sz="8400"/>
              <a:t>?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C9A"/>
        </a:soli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0"/>
          <p:cNvSpPr/>
          <p:nvPr/>
        </p:nvSpPr>
        <p:spPr>
          <a:xfrm>
            <a:off x="4812633" y="337520"/>
            <a:ext cx="8427452" cy="8601203"/>
          </a:xfrm>
          <a:prstGeom prst="ellipse">
            <a:avLst/>
          </a:prstGeom>
          <a:solidFill>
            <a:srgbClr val="2E3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02" y="3582246"/>
            <a:ext cx="1125378" cy="92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2582" y="166106"/>
            <a:ext cx="2741479" cy="274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Google Shape;716;p50"/>
          <p:cNvGrpSpPr/>
          <p:nvPr/>
        </p:nvGrpSpPr>
        <p:grpSpPr>
          <a:xfrm>
            <a:off x="12075584" y="9140439"/>
            <a:ext cx="572210" cy="611166"/>
            <a:chOff x="10136188" y="10192087"/>
            <a:chExt cx="629601" cy="672464"/>
          </a:xfrm>
        </p:grpSpPr>
        <p:sp>
          <p:nvSpPr>
            <p:cNvPr id="717" name="Google Shape;717;p50"/>
            <p:cNvSpPr/>
            <p:nvPr/>
          </p:nvSpPr>
          <p:spPr>
            <a:xfrm>
              <a:off x="10136188" y="10192087"/>
              <a:ext cx="182880" cy="182880"/>
            </a:xfrm>
            <a:custGeom>
              <a:rect b="b" l="l" r="r" t="t"/>
              <a:pathLst>
                <a:path extrusionOk="0" h="182880" w="182880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10136188" y="10681672"/>
              <a:ext cx="182880" cy="182879"/>
            </a:xfrm>
            <a:custGeom>
              <a:rect b="b" l="l" r="r" t="t"/>
              <a:pathLst>
                <a:path extrusionOk="0" h="182879" w="182880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10567670" y="10663574"/>
              <a:ext cx="198119" cy="198120"/>
            </a:xfrm>
            <a:custGeom>
              <a:rect b="b" l="l" r="r" t="t"/>
              <a:pathLst>
                <a:path extrusionOk="0" h="198120" w="198119">
                  <a:moveTo>
                    <a:pt x="99060" y="198120"/>
                  </a:moveTo>
                  <a:cubicBezTo>
                    <a:pt x="44768" y="198120"/>
                    <a:pt x="0" y="154305"/>
                    <a:pt x="0" y="99060"/>
                  </a:cubicBezTo>
                  <a:cubicBezTo>
                    <a:pt x="0" y="43815"/>
                    <a:pt x="43815" y="0"/>
                    <a:pt x="99060" y="0"/>
                  </a:cubicBezTo>
                  <a:cubicBezTo>
                    <a:pt x="153353" y="0"/>
                    <a:pt x="198120" y="43815"/>
                    <a:pt x="198120" y="99060"/>
                  </a:cubicBezTo>
                  <a:cubicBezTo>
                    <a:pt x="198120" y="154305"/>
                    <a:pt x="153353" y="198120"/>
                    <a:pt x="99060" y="198120"/>
                  </a:cubicBezTo>
                  <a:close/>
                  <a:moveTo>
                    <a:pt x="99060" y="14288"/>
                  </a:moveTo>
                  <a:cubicBezTo>
                    <a:pt x="52388" y="14288"/>
                    <a:pt x="14288" y="52388"/>
                    <a:pt x="14288" y="99060"/>
                  </a:cubicBezTo>
                  <a:cubicBezTo>
                    <a:pt x="14288" y="145733"/>
                    <a:pt x="52388" y="183833"/>
                    <a:pt x="99060" y="183833"/>
                  </a:cubicBezTo>
                  <a:cubicBezTo>
                    <a:pt x="145733" y="183833"/>
                    <a:pt x="183833" y="145733"/>
                    <a:pt x="183833" y="99060"/>
                  </a:cubicBezTo>
                  <a:cubicBezTo>
                    <a:pt x="183833" y="52388"/>
                    <a:pt x="145733" y="14288"/>
                    <a:pt x="99060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10575290" y="10202564"/>
              <a:ext cx="182879" cy="182879"/>
            </a:xfrm>
            <a:custGeom>
              <a:rect b="b" l="l" r="r" t="t"/>
              <a:pathLst>
                <a:path extrusionOk="0" h="182879" w="182879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0C1D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1" name="Google Shape;721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9002" y="1042895"/>
            <a:ext cx="6553508" cy="5662697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0"/>
          <p:cNvSpPr txBox="1"/>
          <p:nvPr/>
        </p:nvSpPr>
        <p:spPr>
          <a:xfrm>
            <a:off x="1452700" y="862738"/>
            <a:ext cx="36621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pt-BR" sz="84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1ª SÉRIE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50"/>
          <p:cNvSpPr txBox="1"/>
          <p:nvPr/>
        </p:nvSpPr>
        <p:spPr>
          <a:xfrm>
            <a:off x="1541254" y="1805507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Eletivas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g1a96e06f271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1a96e06f271_0_339"/>
          <p:cNvSpPr txBox="1"/>
          <p:nvPr>
            <p:ph type="ctrTitle"/>
          </p:nvPr>
        </p:nvSpPr>
        <p:spPr>
          <a:xfrm>
            <a:off x="4131675" y="1231500"/>
            <a:ext cx="41403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100"/>
              <a:t>LEMBRANDO QUE, DENTRE AS 4 ELETIVAS A SEGUIR, CADA ALUNO DA 1ª SÉRIE VAI ESCOLHER </a:t>
            </a:r>
            <a:r>
              <a:rPr lang="pt-BR" sz="4100">
                <a:solidFill>
                  <a:srgbClr val="EA7B00"/>
                </a:solidFill>
              </a:rPr>
              <a:t>DUAS</a:t>
            </a:r>
            <a:r>
              <a:rPr lang="pt-BR" sz="4100"/>
              <a:t>.</a:t>
            </a:r>
            <a:endParaRPr sz="4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Google Shape;734;g1aa5e9779f8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g1aa5e9779f8_0_115"/>
          <p:cNvSpPr txBox="1"/>
          <p:nvPr>
            <p:ph type="ctrTitle"/>
          </p:nvPr>
        </p:nvSpPr>
        <p:spPr>
          <a:xfrm>
            <a:off x="4131675" y="1231500"/>
            <a:ext cx="41403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100"/>
              <a:t>AGORA É A HORA DE OLHAR PARA ÁREA QUE MAIS SE IDENTIFICA COM SEUS OBJETIVOS E ESCOLHER!</a:t>
            </a:r>
            <a:endParaRPr sz="4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a96e06f271_0_0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Linguagens, Códigos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1" name="Google Shape;741;g1a96e06f271_0_0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1a96e06f271_0_0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g1a96e06f271_0_0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1a96e06f271_0_0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g1a96e06f271_0_0"/>
          <p:cNvSpPr txBox="1"/>
          <p:nvPr/>
        </p:nvSpPr>
        <p:spPr>
          <a:xfrm>
            <a:off x="401200" y="2690400"/>
            <a:ext cx="6213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MUITO ALÉM DA INFLUÊNCIA: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ARGUMENTAÇÃO NA LINGUAGEM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6" name="Google Shape;746;g1a96e06f271_0_0"/>
          <p:cNvCxnSpPr/>
          <p:nvPr/>
        </p:nvCxnSpPr>
        <p:spPr>
          <a:xfrm>
            <a:off x="6700150" y="27595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7" name="Google Shape;747;g1a96e06f271_0_0"/>
          <p:cNvSpPr txBox="1"/>
          <p:nvPr/>
        </p:nvSpPr>
        <p:spPr>
          <a:xfrm>
            <a:off x="6930575" y="3023875"/>
            <a:ext cx="4305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linguagem é essencialmente argumentativa, porque carrega os valores da sociedade. Neste itinerário, analisamos estratégias argumentativas implícitas e explícitas em diversos gêneros, buscando discutir o que nos influencia e por quê.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g1a96e06f271_0_0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a96e06f271_0_167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754" name="Google Shape;754;g1a96e06f271_0_167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Humanas e Sociais Aplicadas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55" name="Google Shape;755;g1a96e06f271_0_167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g1a96e06f271_0_167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g1a96e06f271_0_167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g1a96e06f271_0_167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g1a96e06f271_0_167"/>
          <p:cNvSpPr txBox="1"/>
          <p:nvPr/>
        </p:nvSpPr>
        <p:spPr>
          <a:xfrm>
            <a:off x="-65325" y="2657743"/>
            <a:ext cx="7536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MUNDO EM MOVIMENTO: EXPLORANDO FATOS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 E CONTEXTOS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0" name="Google Shape;760;g1a96e06f271_0_167"/>
          <p:cNvCxnSpPr/>
          <p:nvPr/>
        </p:nvCxnSpPr>
        <p:spPr>
          <a:xfrm>
            <a:off x="7538350" y="27595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1" name="Google Shape;761;g1a96e06f271_0_167"/>
          <p:cNvSpPr txBox="1"/>
          <p:nvPr/>
        </p:nvSpPr>
        <p:spPr>
          <a:xfrm>
            <a:off x="7755075" y="2918975"/>
            <a:ext cx="32448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 itinerário, promovemos a conexão entre fatos contemporâneos e fatos passados da humanidade, analisando os contextos aos quais estão inseridos e seus desdobramentos futuros.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g1a96e06f271_0_167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8"/>
          <p:cNvSpPr txBox="1"/>
          <p:nvPr>
            <p:ph type="ctrTitle"/>
          </p:nvPr>
        </p:nvSpPr>
        <p:spPr>
          <a:xfrm>
            <a:off x="3857735" y="1292450"/>
            <a:ext cx="4576732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400"/>
              <a:t>PREPARAMOS ESSE MATERIAL PARA VOCÊ ENTENDER MELHOR O QUE ESTÁ ACONTECENDO.</a:t>
            </a:r>
            <a:endParaRPr sz="4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a96e06f271_0_182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768" name="Google Shape;768;g1a96e06f271_0_182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da Natureza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69" name="Google Shape;769;g1a96e06f271_0_182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1a96e06f271_0_182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1a96e06f271_0_182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1a96e06f271_0_182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g1a96e06f271_0_182"/>
          <p:cNvSpPr txBox="1"/>
          <p:nvPr/>
        </p:nvSpPr>
        <p:spPr>
          <a:xfrm>
            <a:off x="973950" y="2654268"/>
            <a:ext cx="5813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AMBIENTE-SE: ESCOLHAS DE HOJE PARA VIVER O AMANHÃ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4" name="Google Shape;774;g1a96e06f271_0_182"/>
          <p:cNvCxnSpPr/>
          <p:nvPr/>
        </p:nvCxnSpPr>
        <p:spPr>
          <a:xfrm>
            <a:off x="6928750" y="27595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5" name="Google Shape;775;g1a96e06f271_0_182"/>
          <p:cNvSpPr txBox="1"/>
          <p:nvPr/>
        </p:nvSpPr>
        <p:spPr>
          <a:xfrm>
            <a:off x="7187075" y="3064325"/>
            <a:ext cx="4242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itinerário busca contribuir para a construção de soluções ambientais, permitindo que os adolescentes reconheçam que sua ação é necessária para que a vida na Terra, incluindo a sobrevivência da humanidade, seja protegida.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1a96e06f271_0_182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a96e06f271_0_202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782" name="Google Shape;782;g1a96e06f271_0_202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Matemática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83" name="Google Shape;783;g1a96e06f271_0_202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1a96e06f271_0_202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1a96e06f271_0_202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g1a96e06f271_0_202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g1a96e06f271_0_202"/>
          <p:cNvSpPr txBox="1"/>
          <p:nvPr/>
        </p:nvSpPr>
        <p:spPr>
          <a:xfrm>
            <a:off x="-340275" y="2652975"/>
            <a:ext cx="7925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FECHANDO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A CONTA: DESENVOLVENDO CONSC. FINANCEIRA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8" name="Google Shape;788;g1a96e06f271_0_202"/>
          <p:cNvCxnSpPr/>
          <p:nvPr/>
        </p:nvCxnSpPr>
        <p:spPr>
          <a:xfrm>
            <a:off x="7690750" y="27595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9" name="Google Shape;789;g1a96e06f271_0_202"/>
          <p:cNvSpPr txBox="1"/>
          <p:nvPr/>
        </p:nvSpPr>
        <p:spPr>
          <a:xfrm>
            <a:off x="7745200" y="2757425"/>
            <a:ext cx="3891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 itinerário , orientamos o desenvolvimento de uma consciência sobre os impactos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positivos que a educação financeira pode trazer para a construção de uma vida financeira saudável, utilizando como principais recursos a tomada de decisão consciente e responsável.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1a96e06f271_0_202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1ª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g1a2d2e1e17b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1a2d2e1e17b_0_17"/>
          <p:cNvSpPr txBox="1"/>
          <p:nvPr>
            <p:ph type="ctrTitle"/>
          </p:nvPr>
        </p:nvSpPr>
        <p:spPr>
          <a:xfrm>
            <a:off x="3979275" y="1155300"/>
            <a:ext cx="44028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NA PRÓXIMA PÁGINA TEM UMA EXEMPLO DE COMO FICARÁ SUA GRADE CURRICULAR NA 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1ª SÉRIE.</a:t>
            </a:r>
            <a:endParaRPr sz="43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a2d2e1e17b_0_22"/>
          <p:cNvSpPr txBox="1"/>
          <p:nvPr/>
        </p:nvSpPr>
        <p:spPr>
          <a:xfrm>
            <a:off x="8749651" y="868082"/>
            <a:ext cx="293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número de disciplinas 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g1a2d2e1e17b_0_22"/>
          <p:cNvSpPr txBox="1"/>
          <p:nvPr/>
        </p:nvSpPr>
        <p:spPr>
          <a:xfrm>
            <a:off x="2882729" y="2188323"/>
            <a:ext cx="178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5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34</a:t>
            </a:r>
            <a:endParaRPr b="0" i="0" sz="5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03" name="Google Shape;803;g1a2d2e1e17b_0_22"/>
          <p:cNvGrpSpPr/>
          <p:nvPr/>
        </p:nvGrpSpPr>
        <p:grpSpPr>
          <a:xfrm rot="10800000">
            <a:off x="3088965" y="3124435"/>
            <a:ext cx="1371600" cy="1231576"/>
            <a:chOff x="4321308" y="4851830"/>
            <a:chExt cx="1371600" cy="1231576"/>
          </a:xfrm>
        </p:grpSpPr>
        <p:cxnSp>
          <p:nvCxnSpPr>
            <p:cNvPr id="804" name="Google Shape;804;g1a2d2e1e17b_0_22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805" name="Google Shape;805;g1a2d2e1e17b_0_22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06" name="Google Shape;806;g1a2d2e1e17b_0_22"/>
          <p:cNvSpPr txBox="1"/>
          <p:nvPr/>
        </p:nvSpPr>
        <p:spPr>
          <a:xfrm>
            <a:off x="2602071" y="4356000"/>
            <a:ext cx="266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serão 34 disciplinas obrigatórias</a:t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7" name="Google Shape;807;g1a2d2e1e17b_0_22"/>
          <p:cNvSpPr txBox="1"/>
          <p:nvPr>
            <p:ph idx="4294967295" type="title"/>
          </p:nvPr>
        </p:nvSpPr>
        <p:spPr>
          <a:xfrm>
            <a:off x="5544424" y="-2920616"/>
            <a:ext cx="6252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GRADE CURRICULAR | 1ª SÉRIE </a:t>
            </a:r>
            <a:endParaRPr/>
          </a:p>
        </p:txBody>
      </p:sp>
      <p:sp>
        <p:nvSpPr>
          <p:cNvPr id="808" name="Google Shape;808;g1a2d2e1e17b_0_22"/>
          <p:cNvSpPr txBox="1"/>
          <p:nvPr/>
        </p:nvSpPr>
        <p:spPr>
          <a:xfrm>
            <a:off x="4731775" y="2266050"/>
            <a:ext cx="100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+</a:t>
            </a:r>
            <a:endParaRPr b="0" i="0" sz="5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9" name="Google Shape;809;g1a2d2e1e17b_0_22"/>
          <p:cNvSpPr txBox="1"/>
          <p:nvPr/>
        </p:nvSpPr>
        <p:spPr>
          <a:xfrm>
            <a:off x="5119585" y="2185698"/>
            <a:ext cx="178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5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b="0" i="0" sz="5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10" name="Google Shape;810;g1a2d2e1e17b_0_22"/>
          <p:cNvGrpSpPr/>
          <p:nvPr/>
        </p:nvGrpSpPr>
        <p:grpSpPr>
          <a:xfrm rot="5400000">
            <a:off x="6384065" y="2071160"/>
            <a:ext cx="1371600" cy="1231576"/>
            <a:chOff x="4321308" y="4851830"/>
            <a:chExt cx="1371600" cy="1231576"/>
          </a:xfrm>
        </p:grpSpPr>
        <p:cxnSp>
          <p:nvCxnSpPr>
            <p:cNvPr id="811" name="Google Shape;811;g1a2d2e1e17b_0_22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812" name="Google Shape;812;g1a2d2e1e17b_0_22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13" name="Google Shape;813;g1a2d2e1e17b_0_22"/>
          <p:cNvSpPr txBox="1"/>
          <p:nvPr/>
        </p:nvSpPr>
        <p:spPr>
          <a:xfrm>
            <a:off x="7390150" y="2186375"/>
            <a:ext cx="406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200" u="none" cap="none" strike="noStrike">
                <a:solidFill>
                  <a:srgbClr val="595959"/>
                </a:solidFill>
                <a:latin typeface="Caveat"/>
                <a:ea typeface="Caveat"/>
                <a:cs typeface="Caveat"/>
                <a:sym typeface="Caveat"/>
              </a:rPr>
              <a:t>uma</a:t>
            </a:r>
            <a:r>
              <a:rPr b="1" i="0" lang="pt-BR" sz="2800" u="none" cap="none" strike="noStrike">
                <a:solidFill>
                  <a:srgbClr val="595959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eletiva por semestre</a:t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14" name="Google Shape;814;g1a2d2e1e17b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9" y="37457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g1a2d2e1e17b_0_22"/>
          <p:cNvSpPr txBox="1"/>
          <p:nvPr/>
        </p:nvSpPr>
        <p:spPr>
          <a:xfrm>
            <a:off x="1893625" y="5295900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Garantimos o essencial…</a:t>
            </a:r>
            <a:endParaRPr b="0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16" name="Google Shape;816;g1a2d2e1e17b_0_22"/>
          <p:cNvSpPr txBox="1"/>
          <p:nvPr/>
        </p:nvSpPr>
        <p:spPr>
          <a:xfrm>
            <a:off x="7258150" y="2739800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… e ampliamos a perspectiva. </a:t>
            </a:r>
            <a:endParaRPr b="0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817" name="Google Shape;817;g1a2d2e1e17b_0_22"/>
          <p:cNvGrpSpPr/>
          <p:nvPr/>
        </p:nvGrpSpPr>
        <p:grpSpPr>
          <a:xfrm>
            <a:off x="7299250" y="4115850"/>
            <a:ext cx="2329200" cy="2061300"/>
            <a:chOff x="9280450" y="4573050"/>
            <a:chExt cx="2329200" cy="2061300"/>
          </a:xfrm>
        </p:grpSpPr>
        <p:sp>
          <p:nvSpPr>
            <p:cNvPr id="818" name="Google Shape;818;g1a2d2e1e17b_0_22"/>
            <p:cNvSpPr txBox="1"/>
            <p:nvPr/>
          </p:nvSpPr>
          <p:spPr>
            <a:xfrm>
              <a:off x="9399675" y="4780125"/>
              <a:ext cx="21351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5000" u="none" cap="none" strike="noStrike">
                  <a:solidFill>
                    <a:srgbClr val="F15A24"/>
                  </a:solidFill>
                  <a:latin typeface="Impact"/>
                  <a:ea typeface="Impact"/>
                  <a:cs typeface="Impact"/>
                  <a:sym typeface="Impact"/>
                </a:rPr>
                <a:t>35 </a:t>
              </a:r>
              <a:endParaRPr b="0" i="0" sz="5000" u="none" cap="none" strike="noStrik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5000" u="none" cap="none" strike="noStrike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19" name="Google Shape;819;g1a2d2e1e17b_0_22"/>
            <p:cNvSpPr txBox="1"/>
            <p:nvPr/>
          </p:nvSpPr>
          <p:spPr>
            <a:xfrm>
              <a:off x="9280450" y="5446425"/>
              <a:ext cx="2329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3F3F3F"/>
                  </a:solidFill>
                  <a:latin typeface="Caveat"/>
                  <a:ea typeface="Caveat"/>
                  <a:cs typeface="Caveat"/>
                  <a:sym typeface="Caveat"/>
                </a:rPr>
                <a:t>disciplinas </a:t>
              </a:r>
              <a:endParaRPr b="0" i="0" sz="3000" u="none" cap="none" strike="noStrike">
                <a:solidFill>
                  <a:srgbClr val="3F3F3F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3F3F3F"/>
                  </a:solidFill>
                  <a:latin typeface="Caveat"/>
                  <a:ea typeface="Caveat"/>
                  <a:cs typeface="Caveat"/>
                  <a:sym typeface="Caveat"/>
                </a:rPr>
                <a:t>no total </a:t>
              </a:r>
              <a:endParaRPr b="0" i="0" sz="3000" u="none" cap="none" strike="noStrike">
                <a:solidFill>
                  <a:srgbClr val="3F3F3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820" name="Google Shape;820;g1a2d2e1e17b_0_22"/>
            <p:cNvSpPr/>
            <p:nvPr/>
          </p:nvSpPr>
          <p:spPr>
            <a:xfrm>
              <a:off x="9474550" y="4573050"/>
              <a:ext cx="2135100" cy="2061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g1a2d2e1e17b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g1a2d2e1e17b_0_68"/>
          <p:cNvSpPr txBox="1"/>
          <p:nvPr>
            <p:ph type="ctrTitle"/>
          </p:nvPr>
        </p:nvSpPr>
        <p:spPr>
          <a:xfrm>
            <a:off x="3979275" y="1029175"/>
            <a:ext cx="44028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PERCEBE QUE, 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NA PRÁTICA, HÁ POUCA MUDANÇA PARA O ALUNO? </a:t>
            </a:r>
            <a:endParaRPr sz="43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g1a2d2e1e17b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1a2d2e1e17b_0_95"/>
          <p:cNvSpPr txBox="1"/>
          <p:nvPr>
            <p:ph type="ctrTitle"/>
          </p:nvPr>
        </p:nvSpPr>
        <p:spPr>
          <a:xfrm>
            <a:off x="3826875" y="1257775"/>
            <a:ext cx="48309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AGORA É HORA DE CONHECER AS OPÇÕES DE ITINERÁRIOS DA 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2ª SÉRIE!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VAMOS LÁ?</a:t>
            </a:r>
            <a:endParaRPr sz="43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aa5e9779f8_0_110"/>
          <p:cNvSpPr txBox="1"/>
          <p:nvPr/>
        </p:nvSpPr>
        <p:spPr>
          <a:xfrm>
            <a:off x="3256997" y="4970183"/>
            <a:ext cx="690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CFE2F3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0" i="0" sz="3000" u="none" cap="none" strike="noStrike">
              <a:solidFill>
                <a:srgbClr val="CFE2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38" name="Google Shape;838;g1aa5e9779f8_0_110"/>
          <p:cNvSpPr txBox="1"/>
          <p:nvPr>
            <p:ph type="title"/>
          </p:nvPr>
        </p:nvSpPr>
        <p:spPr>
          <a:xfrm>
            <a:off x="3333200" y="1658450"/>
            <a:ext cx="78396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Impact"/>
              <a:buNone/>
            </a:pPr>
            <a:r>
              <a:rPr lang="pt-BR" sz="8400"/>
              <a:t>QUAIS ITINERÁRIOS O CSCJ VAI OFERECER EM 202</a:t>
            </a:r>
            <a:r>
              <a:rPr lang="pt-BR"/>
              <a:t>4 NA </a:t>
            </a:r>
            <a:r>
              <a:rPr lang="pt-BR">
                <a:solidFill>
                  <a:srgbClr val="F15A24"/>
                </a:solidFill>
              </a:rPr>
              <a:t>2ª SÉRIE</a:t>
            </a:r>
            <a:r>
              <a:rPr lang="pt-BR" sz="8400"/>
              <a:t>?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C9A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a96e06f271_0_122"/>
          <p:cNvSpPr/>
          <p:nvPr/>
        </p:nvSpPr>
        <p:spPr>
          <a:xfrm>
            <a:off x="4812633" y="337520"/>
            <a:ext cx="8427600" cy="8601300"/>
          </a:xfrm>
          <a:prstGeom prst="ellipse">
            <a:avLst/>
          </a:prstGeom>
          <a:solidFill>
            <a:srgbClr val="2E3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4" name="Google Shape;844;g1a96e06f271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02" y="3582246"/>
            <a:ext cx="1125378" cy="92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g1a96e06f271_0_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2582" y="166106"/>
            <a:ext cx="2741479" cy="274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6" name="Google Shape;846;g1a96e06f271_0_122"/>
          <p:cNvGrpSpPr/>
          <p:nvPr/>
        </p:nvGrpSpPr>
        <p:grpSpPr>
          <a:xfrm>
            <a:off x="12075122" y="9139972"/>
            <a:ext cx="572181" cy="611135"/>
            <a:chOff x="10136188" y="10192087"/>
            <a:chExt cx="629601" cy="672464"/>
          </a:xfrm>
        </p:grpSpPr>
        <p:sp>
          <p:nvSpPr>
            <p:cNvPr id="847" name="Google Shape;847;g1a96e06f271_0_122"/>
            <p:cNvSpPr/>
            <p:nvPr/>
          </p:nvSpPr>
          <p:spPr>
            <a:xfrm>
              <a:off x="10136188" y="10192087"/>
              <a:ext cx="182880" cy="182880"/>
            </a:xfrm>
            <a:custGeom>
              <a:rect b="b" l="l" r="r" t="t"/>
              <a:pathLst>
                <a:path extrusionOk="0" h="182880" w="182880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g1a96e06f271_0_122"/>
            <p:cNvSpPr/>
            <p:nvPr/>
          </p:nvSpPr>
          <p:spPr>
            <a:xfrm>
              <a:off x="10136188" y="10681672"/>
              <a:ext cx="182880" cy="182879"/>
            </a:xfrm>
            <a:custGeom>
              <a:rect b="b" l="l" r="r" t="t"/>
              <a:pathLst>
                <a:path extrusionOk="0" h="182879" w="182880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g1a96e06f271_0_122"/>
            <p:cNvSpPr/>
            <p:nvPr/>
          </p:nvSpPr>
          <p:spPr>
            <a:xfrm>
              <a:off x="10567670" y="10663574"/>
              <a:ext cx="198119" cy="198120"/>
            </a:xfrm>
            <a:custGeom>
              <a:rect b="b" l="l" r="r" t="t"/>
              <a:pathLst>
                <a:path extrusionOk="0" h="198120" w="198119">
                  <a:moveTo>
                    <a:pt x="99060" y="198120"/>
                  </a:moveTo>
                  <a:cubicBezTo>
                    <a:pt x="44768" y="198120"/>
                    <a:pt x="0" y="154305"/>
                    <a:pt x="0" y="99060"/>
                  </a:cubicBezTo>
                  <a:cubicBezTo>
                    <a:pt x="0" y="43815"/>
                    <a:pt x="43815" y="0"/>
                    <a:pt x="99060" y="0"/>
                  </a:cubicBezTo>
                  <a:cubicBezTo>
                    <a:pt x="153353" y="0"/>
                    <a:pt x="198120" y="43815"/>
                    <a:pt x="198120" y="99060"/>
                  </a:cubicBezTo>
                  <a:cubicBezTo>
                    <a:pt x="198120" y="154305"/>
                    <a:pt x="153353" y="198120"/>
                    <a:pt x="99060" y="198120"/>
                  </a:cubicBezTo>
                  <a:close/>
                  <a:moveTo>
                    <a:pt x="99060" y="14288"/>
                  </a:moveTo>
                  <a:cubicBezTo>
                    <a:pt x="52388" y="14288"/>
                    <a:pt x="14288" y="52388"/>
                    <a:pt x="14288" y="99060"/>
                  </a:cubicBezTo>
                  <a:cubicBezTo>
                    <a:pt x="14288" y="145733"/>
                    <a:pt x="52388" y="183833"/>
                    <a:pt x="99060" y="183833"/>
                  </a:cubicBezTo>
                  <a:cubicBezTo>
                    <a:pt x="145733" y="183833"/>
                    <a:pt x="183833" y="145733"/>
                    <a:pt x="183833" y="99060"/>
                  </a:cubicBezTo>
                  <a:cubicBezTo>
                    <a:pt x="183833" y="52388"/>
                    <a:pt x="145733" y="14288"/>
                    <a:pt x="99060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g1a96e06f271_0_122"/>
            <p:cNvSpPr/>
            <p:nvPr/>
          </p:nvSpPr>
          <p:spPr>
            <a:xfrm>
              <a:off x="10575290" y="10202564"/>
              <a:ext cx="182879" cy="182879"/>
            </a:xfrm>
            <a:custGeom>
              <a:rect b="b" l="l" r="r" t="t"/>
              <a:pathLst>
                <a:path extrusionOk="0" h="182879" w="182879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0C1D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1" name="Google Shape;851;g1a96e06f271_0_122"/>
          <p:cNvSpPr txBox="1"/>
          <p:nvPr/>
        </p:nvSpPr>
        <p:spPr>
          <a:xfrm>
            <a:off x="1452700" y="862738"/>
            <a:ext cx="36621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pt-BR" sz="84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2ª SÉRIE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g1a96e06f271_0_122"/>
          <p:cNvSpPr txBox="1"/>
          <p:nvPr/>
        </p:nvSpPr>
        <p:spPr>
          <a:xfrm>
            <a:off x="1508597" y="1794621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Eletivas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53" name="Google Shape;853;g1a96e06f271_0_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9002" y="1042895"/>
            <a:ext cx="6553508" cy="566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g1aa5e9779f8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g1aa5e9779f8_0_120"/>
          <p:cNvSpPr txBox="1"/>
          <p:nvPr>
            <p:ph type="ctrTitle"/>
          </p:nvPr>
        </p:nvSpPr>
        <p:spPr>
          <a:xfrm>
            <a:off x="4131675" y="1002900"/>
            <a:ext cx="41403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100"/>
              <a:t>DENTRE AS 4 ELETIVAS A SEGUIR, CADA ALUNO DA 2ª SÉRIE VAI ESCOLHER </a:t>
            </a:r>
            <a:r>
              <a:rPr lang="pt-BR" sz="4100">
                <a:solidFill>
                  <a:srgbClr val="EA7B00"/>
                </a:solidFill>
              </a:rPr>
              <a:t>DUAS</a:t>
            </a:r>
            <a:r>
              <a:rPr lang="pt-BR" sz="4100"/>
              <a:t> POR SEMESTRE.</a:t>
            </a:r>
            <a:endParaRPr sz="41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g1aa5e9779f8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1aa5e9779f8_0_125"/>
          <p:cNvSpPr txBox="1"/>
          <p:nvPr>
            <p:ph type="ctrTitle"/>
          </p:nvPr>
        </p:nvSpPr>
        <p:spPr>
          <a:xfrm>
            <a:off x="4091256" y="1383900"/>
            <a:ext cx="41403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100"/>
              <a:t>AGORA É A HORA DE OLHAR PARA ÁREA QUE MAIS SE IDENTIFICA COM SEUS OBJETIVOS E ESCOLHER!</a:t>
            </a:r>
            <a:endParaRPr sz="4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m em preto e branco&#10;&#10;Descrição gerada automaticamente" id="309" name="Google Shape;3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1" y="-60813"/>
            <a:ext cx="12172659" cy="691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9"/>
          <p:cNvSpPr/>
          <p:nvPr/>
        </p:nvSpPr>
        <p:spPr>
          <a:xfrm>
            <a:off x="428688" y="938078"/>
            <a:ext cx="2016000" cy="95687"/>
          </a:xfrm>
          <a:prstGeom prst="rect">
            <a:avLst/>
          </a:prstGeom>
          <a:solidFill>
            <a:srgbClr val="FF8C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317413" y="347897"/>
            <a:ext cx="102199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24336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MARCOS LEGAIS DO NOVO ENSINO MÉDIO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2652">
            <a:off x="9306617" y="5856360"/>
            <a:ext cx="4789267" cy="362823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/>
          <p:nvPr/>
        </p:nvSpPr>
        <p:spPr>
          <a:xfrm>
            <a:off x="2555965" y="938078"/>
            <a:ext cx="1584000" cy="95687"/>
          </a:xfrm>
          <a:prstGeom prst="rect">
            <a:avLst/>
          </a:prstGeom>
          <a:solidFill>
            <a:srgbClr val="FF8C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a, Linha do tempo&#10;&#10;Descrição gerada automaticamente" id="314" name="Google Shape;3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609" y="2011533"/>
            <a:ext cx="11788783" cy="316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a96e06f271_0_217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871" name="Google Shape;871;g1a96e06f271_0_217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Linguagens, Códigos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72" name="Google Shape;872;g1a96e06f271_0_217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1a96e06f271_0_217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g1a96e06f271_0_217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g1a96e06f271_0_217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g1a96e06f271_0_217"/>
          <p:cNvSpPr txBox="1"/>
          <p:nvPr/>
        </p:nvSpPr>
        <p:spPr>
          <a:xfrm>
            <a:off x="-583612" y="2672500"/>
            <a:ext cx="6213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EU, TU,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ELE, NÓS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E QUEM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MAIS?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7" name="Google Shape;877;g1a96e06f271_0_217"/>
          <p:cNvCxnSpPr/>
          <p:nvPr/>
        </p:nvCxnSpPr>
        <p:spPr>
          <a:xfrm>
            <a:off x="5715338" y="27416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8" name="Google Shape;878;g1a96e06f271_0_217"/>
          <p:cNvSpPr txBox="1"/>
          <p:nvPr/>
        </p:nvSpPr>
        <p:spPr>
          <a:xfrm>
            <a:off x="7005313" y="4374475"/>
            <a:ext cx="39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9" name="Google Shape;879;g1a96e06f271_0_217"/>
          <p:cNvSpPr txBox="1"/>
          <p:nvPr/>
        </p:nvSpPr>
        <p:spPr>
          <a:xfrm>
            <a:off x="5800388" y="2901075"/>
            <a:ext cx="4545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itinerário propõe uma reflexão sobre as formas como as pessoas e os grupos sociais são representados, como entendem a si mesmos e aos outros. Os temas partem de exemplos das artes e da literatura, a fim de embasar uma reflexão que trate de temas políticos, culturais e sociais.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1a96e06f271_0_217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a96e06f271_0_228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886" name="Google Shape;886;g1a96e06f271_0_228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Humanas e Sociais Aplicadas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7" name="Google Shape;887;g1a96e06f271_0_228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g1a96e06f271_0_228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g1a96e06f271_0_228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1a96e06f271_0_228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1a96e06f271_0_228"/>
          <p:cNvSpPr txBox="1"/>
          <p:nvPr/>
        </p:nvSpPr>
        <p:spPr>
          <a:xfrm>
            <a:off x="-1055925" y="2962543"/>
            <a:ext cx="75363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OS ANTIGOS, OS CLÁSSICOS E OS ESQUECIDOS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g1a96e06f271_0_228"/>
          <p:cNvCxnSpPr/>
          <p:nvPr/>
        </p:nvCxnSpPr>
        <p:spPr>
          <a:xfrm>
            <a:off x="6547750" y="27595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3" name="Google Shape;893;g1a96e06f271_0_228"/>
          <p:cNvSpPr txBox="1"/>
          <p:nvPr/>
        </p:nvSpPr>
        <p:spPr>
          <a:xfrm>
            <a:off x="6610175" y="2858100"/>
            <a:ext cx="51138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Partindo das mudanças econômicas e seus desdobramentos, investigaremos a evolução das estruturas sociais, narrativas, relações, desenvolvimento cultural, concepções econômicas e políticas, no intuito de evidenciar como o  passado fundamenta nossa concepção do humano e a construção do que entendemos por sociedade.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1a96e06f271_0_228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1a96e06f271_0_242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900" name="Google Shape;900;g1a96e06f271_0_242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da Natureza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01" name="Google Shape;901;g1a96e06f271_0_242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1a96e06f271_0_242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g1a96e06f271_0_242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1a96e06f271_0_242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1a96e06f271_0_242"/>
          <p:cNvSpPr txBox="1"/>
          <p:nvPr/>
        </p:nvSpPr>
        <p:spPr>
          <a:xfrm>
            <a:off x="-626250" y="2959068"/>
            <a:ext cx="58131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MENTE,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CORPO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E CIÊNCIA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6" name="Google Shape;906;g1a96e06f271_0_242"/>
          <p:cNvCxnSpPr/>
          <p:nvPr/>
        </p:nvCxnSpPr>
        <p:spPr>
          <a:xfrm>
            <a:off x="5328550" y="27595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7" name="Google Shape;907;g1a96e06f271_0_242"/>
          <p:cNvSpPr txBox="1"/>
          <p:nvPr/>
        </p:nvSpPr>
        <p:spPr>
          <a:xfrm>
            <a:off x="5470250" y="2900525"/>
            <a:ext cx="55515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 itinerário busca contribuir para que os adolescentes se empenhem no autoconhecimento, considerando emoções e afetos, e também nos cuidados com os sistemas do corpo humano. Tudo isso reconhecendo que a construção da saúde e do bem-estar dependem de sua ação e da tomada de decisões em relação a vários aspectos do cotidiano.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g1a96e06f271_0_242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a96e06f271_0_253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914" name="Google Shape;914;g1a96e06f271_0_253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Matemática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5" name="Google Shape;915;g1a96e06f271_0_253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g1a96e06f271_0_253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g1a96e06f271_0_253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g1a96e06f271_0_253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g1a96e06f271_0_253"/>
          <p:cNvSpPr txBox="1"/>
          <p:nvPr/>
        </p:nvSpPr>
        <p:spPr>
          <a:xfrm>
            <a:off x="-1254675" y="2424375"/>
            <a:ext cx="7925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RESIDÊNCIAS SUSTENTÁVEIS: ARQUITETANDO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 UM PROJETO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0" name="Google Shape;920;g1a96e06f271_0_253"/>
          <p:cNvCxnSpPr/>
          <p:nvPr/>
        </p:nvCxnSpPr>
        <p:spPr>
          <a:xfrm>
            <a:off x="6776350" y="25309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1" name="Google Shape;921;g1a96e06f271_0_253"/>
          <p:cNvSpPr txBox="1"/>
          <p:nvPr/>
        </p:nvSpPr>
        <p:spPr>
          <a:xfrm>
            <a:off x="6882275" y="2530925"/>
            <a:ext cx="4449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Propomos um estudo aplicado da Matemática, a partir do qual os alunos terão a oportunidade de analisar situações reais das sociedades urbanas, pensar em formas de minimizar os impactos ambientais dessas sociedades com auxílio de ferramentas matemáticas, de ciências, tecnologia e engenharia, para desenvolver protótipos que representem soluções para o tipo de problema por eles definido.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g1a96e06f271_0_253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g1aa99487bbf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g1aa99487bbf_0_88"/>
          <p:cNvSpPr txBox="1"/>
          <p:nvPr>
            <p:ph type="ctrTitle"/>
          </p:nvPr>
        </p:nvSpPr>
        <p:spPr>
          <a:xfrm>
            <a:off x="3979275" y="1155300"/>
            <a:ext cx="44028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NA PRÓXIMA PÁGINA TEM UMA EXEMPLO DE COMO FICARÁ SUA GRADE CURRICULAR NA 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2ª SÉRIE.</a:t>
            </a:r>
            <a:endParaRPr sz="43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1a2d2e1e17b_0_76"/>
          <p:cNvSpPr txBox="1"/>
          <p:nvPr/>
        </p:nvSpPr>
        <p:spPr>
          <a:xfrm>
            <a:off x="8749651" y="868082"/>
            <a:ext cx="293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número de disciplinas 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1a2d2e1e17b_0_76"/>
          <p:cNvSpPr txBox="1"/>
          <p:nvPr/>
        </p:nvSpPr>
        <p:spPr>
          <a:xfrm>
            <a:off x="2882729" y="2188323"/>
            <a:ext cx="178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5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33</a:t>
            </a:r>
            <a:endParaRPr b="0" i="0" sz="5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35" name="Google Shape;935;g1a2d2e1e17b_0_76"/>
          <p:cNvGrpSpPr/>
          <p:nvPr/>
        </p:nvGrpSpPr>
        <p:grpSpPr>
          <a:xfrm rot="10800000">
            <a:off x="3088965" y="3124435"/>
            <a:ext cx="1371600" cy="1231576"/>
            <a:chOff x="4321308" y="4851830"/>
            <a:chExt cx="1371600" cy="1231576"/>
          </a:xfrm>
        </p:grpSpPr>
        <p:cxnSp>
          <p:nvCxnSpPr>
            <p:cNvPr id="936" name="Google Shape;936;g1a2d2e1e17b_0_76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g1a2d2e1e17b_0_76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38" name="Google Shape;938;g1a2d2e1e17b_0_76"/>
          <p:cNvSpPr txBox="1"/>
          <p:nvPr/>
        </p:nvSpPr>
        <p:spPr>
          <a:xfrm>
            <a:off x="2602071" y="4356000"/>
            <a:ext cx="266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serão 33 disciplinas obrigatórias</a:t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39" name="Google Shape;939;g1a2d2e1e17b_0_76"/>
          <p:cNvSpPr txBox="1"/>
          <p:nvPr>
            <p:ph idx="4294967295" type="title"/>
          </p:nvPr>
        </p:nvSpPr>
        <p:spPr>
          <a:xfrm>
            <a:off x="5544424" y="-2920616"/>
            <a:ext cx="6252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GRADE CURRICULAR | 2ª SÉRIE </a:t>
            </a:r>
            <a:endParaRPr/>
          </a:p>
        </p:txBody>
      </p:sp>
      <p:sp>
        <p:nvSpPr>
          <p:cNvPr id="940" name="Google Shape;940;g1a2d2e1e17b_0_76"/>
          <p:cNvSpPr txBox="1"/>
          <p:nvPr/>
        </p:nvSpPr>
        <p:spPr>
          <a:xfrm>
            <a:off x="4731775" y="2266050"/>
            <a:ext cx="100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+</a:t>
            </a:r>
            <a:endParaRPr b="0" i="0" sz="5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1" name="Google Shape;941;g1a2d2e1e17b_0_76"/>
          <p:cNvSpPr txBox="1"/>
          <p:nvPr/>
        </p:nvSpPr>
        <p:spPr>
          <a:xfrm>
            <a:off x="5119585" y="2185698"/>
            <a:ext cx="178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5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b="0" i="0" sz="5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42" name="Google Shape;942;g1a2d2e1e17b_0_76"/>
          <p:cNvGrpSpPr/>
          <p:nvPr/>
        </p:nvGrpSpPr>
        <p:grpSpPr>
          <a:xfrm rot="5400000">
            <a:off x="6384065" y="2071160"/>
            <a:ext cx="1371600" cy="1231576"/>
            <a:chOff x="4321308" y="4851830"/>
            <a:chExt cx="1371600" cy="1231576"/>
          </a:xfrm>
        </p:grpSpPr>
        <p:cxnSp>
          <p:nvCxnSpPr>
            <p:cNvPr id="943" name="Google Shape;943;g1a2d2e1e17b_0_76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944" name="Google Shape;944;g1a2d2e1e17b_0_76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45" name="Google Shape;945;g1a2d2e1e17b_0_76"/>
          <p:cNvSpPr txBox="1"/>
          <p:nvPr/>
        </p:nvSpPr>
        <p:spPr>
          <a:xfrm>
            <a:off x="7329825" y="2262575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duas eletivas por semestre</a:t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46" name="Google Shape;946;g1a2d2e1e17b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9" y="37457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g1a2d2e1e17b_0_76"/>
          <p:cNvSpPr txBox="1"/>
          <p:nvPr/>
        </p:nvSpPr>
        <p:spPr>
          <a:xfrm>
            <a:off x="1893625" y="5295900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Garantimos o essencial…</a:t>
            </a:r>
            <a:endParaRPr b="0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48" name="Google Shape;948;g1a2d2e1e17b_0_76"/>
          <p:cNvSpPr txBox="1"/>
          <p:nvPr/>
        </p:nvSpPr>
        <p:spPr>
          <a:xfrm>
            <a:off x="7258150" y="2663600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… e ampliamos a perspectiva. </a:t>
            </a:r>
            <a:endParaRPr b="0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949" name="Google Shape;949;g1a2d2e1e17b_0_76"/>
          <p:cNvGrpSpPr/>
          <p:nvPr/>
        </p:nvGrpSpPr>
        <p:grpSpPr>
          <a:xfrm>
            <a:off x="7299250" y="4115850"/>
            <a:ext cx="2329200" cy="2061300"/>
            <a:chOff x="9280450" y="4573050"/>
            <a:chExt cx="2329200" cy="2061300"/>
          </a:xfrm>
        </p:grpSpPr>
        <p:sp>
          <p:nvSpPr>
            <p:cNvPr id="950" name="Google Shape;950;g1a2d2e1e17b_0_76"/>
            <p:cNvSpPr txBox="1"/>
            <p:nvPr/>
          </p:nvSpPr>
          <p:spPr>
            <a:xfrm>
              <a:off x="9399675" y="4780125"/>
              <a:ext cx="21351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5000" u="none" cap="none" strike="noStrike">
                  <a:solidFill>
                    <a:srgbClr val="F15A24"/>
                  </a:solidFill>
                  <a:latin typeface="Impact"/>
                  <a:ea typeface="Impact"/>
                  <a:cs typeface="Impact"/>
                  <a:sym typeface="Impact"/>
                </a:rPr>
                <a:t>35 </a:t>
              </a:r>
              <a:endParaRPr b="0" i="0" sz="5000" u="none" cap="none" strike="noStrik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5000" u="none" cap="none" strike="noStrike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51" name="Google Shape;951;g1a2d2e1e17b_0_76"/>
            <p:cNvSpPr txBox="1"/>
            <p:nvPr/>
          </p:nvSpPr>
          <p:spPr>
            <a:xfrm>
              <a:off x="9280450" y="5446425"/>
              <a:ext cx="2329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3F3F3F"/>
                  </a:solidFill>
                  <a:latin typeface="Caveat"/>
                  <a:ea typeface="Caveat"/>
                  <a:cs typeface="Caveat"/>
                  <a:sym typeface="Caveat"/>
                </a:rPr>
                <a:t>disciplinas </a:t>
              </a:r>
              <a:endParaRPr b="0" i="0" sz="3000" u="none" cap="none" strike="noStrike">
                <a:solidFill>
                  <a:srgbClr val="3F3F3F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3F3F3F"/>
                  </a:solidFill>
                  <a:latin typeface="Caveat"/>
                  <a:ea typeface="Caveat"/>
                  <a:cs typeface="Caveat"/>
                  <a:sym typeface="Caveat"/>
                </a:rPr>
                <a:t>no total </a:t>
              </a:r>
              <a:endParaRPr b="0" i="0" sz="3000" u="none" cap="none" strike="noStrike">
                <a:solidFill>
                  <a:srgbClr val="3F3F3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952" name="Google Shape;952;g1a2d2e1e17b_0_76"/>
            <p:cNvSpPr/>
            <p:nvPr/>
          </p:nvSpPr>
          <p:spPr>
            <a:xfrm>
              <a:off x="9474550" y="4573050"/>
              <a:ext cx="2135100" cy="2061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ec35ce72c1_0_13"/>
          <p:cNvSpPr txBox="1"/>
          <p:nvPr/>
        </p:nvSpPr>
        <p:spPr>
          <a:xfrm>
            <a:off x="3256997" y="4970183"/>
            <a:ext cx="690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CFE2F3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0" i="0" sz="3000" u="none" cap="none" strike="noStrike">
              <a:solidFill>
                <a:srgbClr val="CFE2F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8" name="Google Shape;958;g1ec35ce72c1_0_13"/>
          <p:cNvSpPr txBox="1"/>
          <p:nvPr>
            <p:ph type="title"/>
          </p:nvPr>
        </p:nvSpPr>
        <p:spPr>
          <a:xfrm>
            <a:off x="3333200" y="1658450"/>
            <a:ext cx="78396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Impact"/>
              <a:buNone/>
            </a:pPr>
            <a:r>
              <a:rPr lang="pt-BR" sz="8400"/>
              <a:t>QUAIS ITINERÁRIOS O CSCJ VAI OFERECER EM 202</a:t>
            </a:r>
            <a:r>
              <a:rPr lang="pt-BR"/>
              <a:t>4 NA </a:t>
            </a:r>
            <a:r>
              <a:rPr lang="pt-BR">
                <a:solidFill>
                  <a:srgbClr val="F15A24"/>
                </a:solidFill>
              </a:rPr>
              <a:t>3ª SÉRIE</a:t>
            </a:r>
            <a:r>
              <a:rPr lang="pt-BR" sz="8400"/>
              <a:t>?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C9A"/>
        </a:solidFill>
      </p:bgPr>
    </p:bg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eb98e75691_0_29"/>
          <p:cNvSpPr/>
          <p:nvPr/>
        </p:nvSpPr>
        <p:spPr>
          <a:xfrm>
            <a:off x="4812633" y="337520"/>
            <a:ext cx="8427600" cy="8601300"/>
          </a:xfrm>
          <a:prstGeom prst="ellipse">
            <a:avLst/>
          </a:prstGeom>
          <a:solidFill>
            <a:srgbClr val="2E3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4" name="Google Shape;964;g1eb98e75691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02" y="3582246"/>
            <a:ext cx="1125378" cy="92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g1eb98e75691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2582" y="166106"/>
            <a:ext cx="2741479" cy="2741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6" name="Google Shape;966;g1eb98e75691_0_29"/>
          <p:cNvGrpSpPr/>
          <p:nvPr/>
        </p:nvGrpSpPr>
        <p:grpSpPr>
          <a:xfrm>
            <a:off x="12075128" y="9139976"/>
            <a:ext cx="572181" cy="611135"/>
            <a:chOff x="10136188" y="10192087"/>
            <a:chExt cx="629601" cy="672464"/>
          </a:xfrm>
        </p:grpSpPr>
        <p:sp>
          <p:nvSpPr>
            <p:cNvPr id="967" name="Google Shape;967;g1eb98e75691_0_29"/>
            <p:cNvSpPr/>
            <p:nvPr/>
          </p:nvSpPr>
          <p:spPr>
            <a:xfrm>
              <a:off x="10136188" y="10192087"/>
              <a:ext cx="182880" cy="182880"/>
            </a:xfrm>
            <a:custGeom>
              <a:rect b="b" l="l" r="r" t="t"/>
              <a:pathLst>
                <a:path extrusionOk="0" h="182880" w="182880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FF8C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g1eb98e75691_0_29"/>
            <p:cNvSpPr/>
            <p:nvPr/>
          </p:nvSpPr>
          <p:spPr>
            <a:xfrm>
              <a:off x="10136188" y="10681672"/>
              <a:ext cx="182880" cy="182879"/>
            </a:xfrm>
            <a:custGeom>
              <a:rect b="b" l="l" r="r" t="t"/>
              <a:pathLst>
                <a:path extrusionOk="0" h="182879" w="182880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g1eb98e75691_0_29"/>
            <p:cNvSpPr/>
            <p:nvPr/>
          </p:nvSpPr>
          <p:spPr>
            <a:xfrm>
              <a:off x="10567670" y="10663574"/>
              <a:ext cx="198119" cy="198120"/>
            </a:xfrm>
            <a:custGeom>
              <a:rect b="b" l="l" r="r" t="t"/>
              <a:pathLst>
                <a:path extrusionOk="0" h="198120" w="198119">
                  <a:moveTo>
                    <a:pt x="99060" y="198120"/>
                  </a:moveTo>
                  <a:cubicBezTo>
                    <a:pt x="44768" y="198120"/>
                    <a:pt x="0" y="154305"/>
                    <a:pt x="0" y="99060"/>
                  </a:cubicBezTo>
                  <a:cubicBezTo>
                    <a:pt x="0" y="43815"/>
                    <a:pt x="43815" y="0"/>
                    <a:pt x="99060" y="0"/>
                  </a:cubicBezTo>
                  <a:cubicBezTo>
                    <a:pt x="153353" y="0"/>
                    <a:pt x="198120" y="43815"/>
                    <a:pt x="198120" y="99060"/>
                  </a:cubicBezTo>
                  <a:cubicBezTo>
                    <a:pt x="198120" y="154305"/>
                    <a:pt x="153353" y="198120"/>
                    <a:pt x="99060" y="198120"/>
                  </a:cubicBezTo>
                  <a:close/>
                  <a:moveTo>
                    <a:pt x="99060" y="14288"/>
                  </a:moveTo>
                  <a:cubicBezTo>
                    <a:pt x="52388" y="14288"/>
                    <a:pt x="14288" y="52388"/>
                    <a:pt x="14288" y="99060"/>
                  </a:cubicBezTo>
                  <a:cubicBezTo>
                    <a:pt x="14288" y="145733"/>
                    <a:pt x="52388" y="183833"/>
                    <a:pt x="99060" y="183833"/>
                  </a:cubicBezTo>
                  <a:cubicBezTo>
                    <a:pt x="145733" y="183833"/>
                    <a:pt x="183833" y="145733"/>
                    <a:pt x="183833" y="99060"/>
                  </a:cubicBezTo>
                  <a:cubicBezTo>
                    <a:pt x="183833" y="52388"/>
                    <a:pt x="145733" y="14288"/>
                    <a:pt x="99060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g1eb98e75691_0_29"/>
            <p:cNvSpPr/>
            <p:nvPr/>
          </p:nvSpPr>
          <p:spPr>
            <a:xfrm>
              <a:off x="10575290" y="10202564"/>
              <a:ext cx="182879" cy="182879"/>
            </a:xfrm>
            <a:custGeom>
              <a:rect b="b" l="l" r="r" t="t"/>
              <a:pathLst>
                <a:path extrusionOk="0" h="182879" w="182879">
                  <a:moveTo>
                    <a:pt x="182880" y="91440"/>
                  </a:move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ubicBezTo>
                    <a:pt x="141941" y="0"/>
                    <a:pt x="182880" y="40939"/>
                    <a:pt x="182880" y="91440"/>
                  </a:cubicBezTo>
                  <a:close/>
                </a:path>
              </a:pathLst>
            </a:custGeom>
            <a:solidFill>
              <a:srgbClr val="0C1D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1" name="Google Shape;971;g1eb98e75691_0_29"/>
          <p:cNvSpPr txBox="1"/>
          <p:nvPr/>
        </p:nvSpPr>
        <p:spPr>
          <a:xfrm>
            <a:off x="1452700" y="862738"/>
            <a:ext cx="36621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pt-BR" sz="84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3ª SÉRIE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1eb98e75691_0_29"/>
          <p:cNvSpPr txBox="1"/>
          <p:nvPr/>
        </p:nvSpPr>
        <p:spPr>
          <a:xfrm>
            <a:off x="1508597" y="1794621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Eletivas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73" name="Google Shape;973;g1eb98e75691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9002" y="1042895"/>
            <a:ext cx="6553506" cy="566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g1ec3cc2bbd3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g1ec3cc2bbd3_0_192"/>
          <p:cNvSpPr txBox="1"/>
          <p:nvPr>
            <p:ph type="ctrTitle"/>
          </p:nvPr>
        </p:nvSpPr>
        <p:spPr>
          <a:xfrm>
            <a:off x="4131675" y="1002900"/>
            <a:ext cx="41403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100"/>
              <a:t>DENTRE AS 4 ELETIVAS A SEGUIR, CADA ALUNO DA 3ª SÉRIE VAI ESCOLHER </a:t>
            </a:r>
            <a:r>
              <a:rPr lang="pt-BR" sz="4100">
                <a:solidFill>
                  <a:srgbClr val="EA7B00"/>
                </a:solidFill>
              </a:rPr>
              <a:t>UMA </a:t>
            </a:r>
            <a:r>
              <a:rPr lang="pt-BR" sz="4100"/>
              <a:t>POR SEMESTRE.</a:t>
            </a:r>
            <a:endParaRPr sz="41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eb98e75691_0_86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985" name="Google Shape;985;g1eb98e75691_0_86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Linguagens, códigos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86" name="Google Shape;986;g1eb98e75691_0_86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g1eb98e75691_0_86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g1eb98e75691_0_86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1eb98e75691_0_86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g1eb98e75691_0_86"/>
          <p:cNvSpPr txBox="1"/>
          <p:nvPr/>
        </p:nvSpPr>
        <p:spPr>
          <a:xfrm>
            <a:off x="1506500" y="3110175"/>
            <a:ext cx="46305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SENTINDO NA PELE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1" name="Google Shape;991;g1eb98e75691_0_86"/>
          <p:cNvCxnSpPr/>
          <p:nvPr/>
        </p:nvCxnSpPr>
        <p:spPr>
          <a:xfrm>
            <a:off x="6242950" y="25309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2" name="Google Shape;992;g1eb98e75691_0_86"/>
          <p:cNvSpPr txBox="1"/>
          <p:nvPr/>
        </p:nvSpPr>
        <p:spPr>
          <a:xfrm>
            <a:off x="6425075" y="2454725"/>
            <a:ext cx="5184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Qualquer forma de preconceito nas relações humanas é prejudicial para o desenvolvimento de uma sociedade justa, democrática e igualitária. A proposta desta disciplina é debater o tema de forma multidisciplinar, a fim de possibilitar maior abrangência na discussão do problema e criar melhores alternativas de soluções. Ou seja, um fluxo de aprendizado e interação em que cada um, a partir da sua área de domínio, possa agregar e gerar conhecimento sobre o preconceito e os suas consequências em nossa sociedade.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1eb98e75691_0_86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3ª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"/>
          <p:cNvSpPr txBox="1"/>
          <p:nvPr>
            <p:ph type="title"/>
          </p:nvPr>
        </p:nvSpPr>
        <p:spPr>
          <a:xfrm>
            <a:off x="3242929" y="1073888"/>
            <a:ext cx="8187000" cy="40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/>
              <a:t>POR QUE UM NOVO ENSINO MÉDIO?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1eb98e75691_0_99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999" name="Google Shape;999;g1eb98e75691_0_99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g1eb98e75691_0_99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g1eb98e75691_0_99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g1eb98e75691_0_99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g1eb98e75691_0_99"/>
          <p:cNvSpPr txBox="1"/>
          <p:nvPr/>
        </p:nvSpPr>
        <p:spPr>
          <a:xfrm>
            <a:off x="876300" y="3186375"/>
            <a:ext cx="5413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NA ONDA DAS RIMAS 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4" name="Google Shape;1004;g1eb98e75691_0_99"/>
          <p:cNvCxnSpPr/>
          <p:nvPr/>
        </p:nvCxnSpPr>
        <p:spPr>
          <a:xfrm>
            <a:off x="6395350" y="25309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5" name="Google Shape;1005;g1eb98e75691_0_99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3ª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1006" name="Google Shape;1006;g1eb98e75691_0_99"/>
          <p:cNvSpPr txBox="1"/>
          <p:nvPr/>
        </p:nvSpPr>
        <p:spPr>
          <a:xfrm>
            <a:off x="6577475" y="3111950"/>
            <a:ext cx="4449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proposta dessa eletiva é envolver estudantes e professores no universo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criativo e na beleza da literatura de cordel e conhecer as origens, modalidades e estruturas dos versos, sendo o ponto de partida para um trabalho de sucesso.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1eb98e75691_0_99"/>
          <p:cNvSpPr txBox="1"/>
          <p:nvPr/>
        </p:nvSpPr>
        <p:spPr>
          <a:xfrm>
            <a:off x="1230754" y="1510125"/>
            <a:ext cx="6213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Humanas e Sociais Aplicadas </a:t>
            </a:r>
            <a:endParaRPr b="1" i="0" sz="3000" u="none" cap="none" strike="noStrike">
              <a:solidFill>
                <a:srgbClr val="7F7F7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eb98e75691_0_112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1013" name="Google Shape;1013;g1eb98e75691_0_112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da Natureza e suas tecnologias</a:t>
            </a:r>
            <a:r>
              <a:rPr b="1" i="0" lang="pt-BR" sz="3000" u="none" cap="none" strike="noStrike">
                <a:solidFill>
                  <a:srgbClr val="A5A5A5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14" name="Google Shape;1014;g1eb98e75691_0_112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1eb98e75691_0_112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1eb98e75691_0_112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1eb98e75691_0_112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g1eb98e75691_0_112"/>
          <p:cNvSpPr txBox="1"/>
          <p:nvPr/>
        </p:nvSpPr>
        <p:spPr>
          <a:xfrm>
            <a:off x="-86775" y="2780375"/>
            <a:ext cx="65286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O FANTÁSTICO PROCESSO DE RECICLAGEM  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9" name="Google Shape;1019;g1eb98e75691_0_112"/>
          <p:cNvCxnSpPr/>
          <p:nvPr/>
        </p:nvCxnSpPr>
        <p:spPr>
          <a:xfrm>
            <a:off x="6547750" y="26071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0" name="Google Shape;1020;g1eb98e75691_0_112"/>
          <p:cNvSpPr txBox="1"/>
          <p:nvPr/>
        </p:nvSpPr>
        <p:spPr>
          <a:xfrm>
            <a:off x="6729875" y="2835725"/>
            <a:ext cx="4449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escolas exercem um grande papel na disseminação de ideias sobre a sustentabilidade. A construção do perfil dos cidadãos do futuro se inicia na escola e é nesse ambiente que os discentes começam a aprender como reciclar. Jovens que sabem sobre a importância da reciclagem tornam-se adultos conscientes e responsáveis com o futuro do nosso planeta.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g1eb98e75691_0_112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3ª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eb98e75691_0_125"/>
          <p:cNvSpPr txBox="1"/>
          <p:nvPr>
            <p:ph idx="4294967295" type="title"/>
          </p:nvPr>
        </p:nvSpPr>
        <p:spPr>
          <a:xfrm>
            <a:off x="1197575" y="6185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2ª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  <p:sp>
        <p:nvSpPr>
          <p:cNvPr id="1027" name="Google Shape;1027;g1eb98e75691_0_125"/>
          <p:cNvSpPr txBox="1"/>
          <p:nvPr/>
        </p:nvSpPr>
        <p:spPr>
          <a:xfrm>
            <a:off x="1230754" y="1510125"/>
            <a:ext cx="62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Ciências da Natureza e suas tecnologias</a:t>
            </a:r>
            <a:endParaRPr b="1" i="0" sz="3000" u="none" cap="none" strike="noStrike">
              <a:solidFill>
                <a:srgbClr val="A5A5A5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28" name="Google Shape;1028;g1eb98e75691_0_125"/>
          <p:cNvSpPr/>
          <p:nvPr/>
        </p:nvSpPr>
        <p:spPr>
          <a:xfrm>
            <a:off x="4981444" y="-258538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g1eb98e75691_0_125"/>
          <p:cNvSpPr/>
          <p:nvPr/>
        </p:nvSpPr>
        <p:spPr>
          <a:xfrm>
            <a:off x="6772145" y="-267742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g1eb98e75691_0_125"/>
          <p:cNvSpPr/>
          <p:nvPr/>
        </p:nvSpPr>
        <p:spPr>
          <a:xfrm>
            <a:off x="10385370" y="-258538"/>
            <a:ext cx="1155900" cy="471900"/>
          </a:xfrm>
          <a:prstGeom prst="rect">
            <a:avLst/>
          </a:prstGeom>
          <a:solidFill>
            <a:srgbClr val="003B6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g1eb98e75691_0_125"/>
          <p:cNvSpPr/>
          <p:nvPr/>
        </p:nvSpPr>
        <p:spPr>
          <a:xfrm>
            <a:off x="8566334" y="-267742"/>
            <a:ext cx="1155900" cy="4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g1eb98e75691_0_125"/>
          <p:cNvSpPr txBox="1"/>
          <p:nvPr/>
        </p:nvSpPr>
        <p:spPr>
          <a:xfrm>
            <a:off x="-2169075" y="3524850"/>
            <a:ext cx="79251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ALTOS </a:t>
            </a:r>
            <a:endParaRPr b="0" i="0" sz="6500" u="none" cap="none" strike="noStrike">
              <a:solidFill>
                <a:srgbClr val="0B082E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pt-BR" sz="6500" u="none" cap="none" strike="noStrike">
                <a:solidFill>
                  <a:srgbClr val="0B082E"/>
                </a:solidFill>
                <a:latin typeface="Impact"/>
                <a:ea typeface="Impact"/>
                <a:cs typeface="Impact"/>
                <a:sym typeface="Impact"/>
              </a:rPr>
              <a:t>E BAIXOS </a:t>
            </a:r>
            <a:endParaRPr b="0" i="0" sz="6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3" name="Google Shape;1033;g1eb98e75691_0_125"/>
          <p:cNvCxnSpPr/>
          <p:nvPr/>
        </p:nvCxnSpPr>
        <p:spPr>
          <a:xfrm>
            <a:off x="5861950" y="2835725"/>
            <a:ext cx="0" cy="341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4" name="Google Shape;1034;g1eb98e75691_0_125"/>
          <p:cNvSpPr txBox="1"/>
          <p:nvPr/>
        </p:nvSpPr>
        <p:spPr>
          <a:xfrm>
            <a:off x="6044075" y="3111950"/>
            <a:ext cx="48096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Através do estudo da Geometria o objetivo desta eletiva é despertar o interesse em descobrir quais os processos de cálculo e ferramentas tecnológicas que possibilitam ao profissional ligado à engenharia, topografia, cartografia e áreas afins obter resultados quanto aos cálculos de áreas e perímetros de terrenos variados utilizando meios tradicionais e tecnológicos.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g1eb98e75691_0_125"/>
          <p:cNvSpPr txBox="1"/>
          <p:nvPr>
            <p:ph idx="4294967295" type="title"/>
          </p:nvPr>
        </p:nvSpPr>
        <p:spPr>
          <a:xfrm>
            <a:off x="1197575" y="466125"/>
            <a:ext cx="8922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 sz="8400">
                <a:solidFill>
                  <a:srgbClr val="888888"/>
                </a:solidFill>
                <a:highlight>
                  <a:schemeClr val="lt2"/>
                </a:highlight>
              </a:rPr>
              <a:t>3ª SÉRIE</a:t>
            </a:r>
            <a:endParaRPr>
              <a:solidFill>
                <a:srgbClr val="888888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g1eb98e75691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g1eb98e75691_0_138"/>
          <p:cNvSpPr txBox="1"/>
          <p:nvPr>
            <p:ph type="ctrTitle"/>
          </p:nvPr>
        </p:nvSpPr>
        <p:spPr>
          <a:xfrm>
            <a:off x="3979275" y="1155300"/>
            <a:ext cx="44028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NA PRÓXIMA PÁGINA TEM UMA EXEMPLO DE COMO FICARÁ SUA GRADE CURRICULAR NA 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>
                <a:solidFill>
                  <a:srgbClr val="F15A24"/>
                </a:solidFill>
              </a:rPr>
              <a:t>3ª SÉRIE</a:t>
            </a:r>
            <a:r>
              <a:rPr lang="pt-BR" sz="4300"/>
              <a:t>.</a:t>
            </a:r>
            <a:endParaRPr sz="43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1eb98e75691_0_143"/>
          <p:cNvSpPr txBox="1"/>
          <p:nvPr/>
        </p:nvSpPr>
        <p:spPr>
          <a:xfrm>
            <a:off x="8749651" y="868082"/>
            <a:ext cx="293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7F7F7F"/>
                </a:solidFill>
                <a:latin typeface="Caveat"/>
                <a:ea typeface="Caveat"/>
                <a:cs typeface="Caveat"/>
                <a:sym typeface="Caveat"/>
              </a:rPr>
              <a:t>número de disciplinas </a:t>
            </a:r>
            <a:endParaRPr b="0" i="0" sz="2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eb98e75691_0_143"/>
          <p:cNvSpPr txBox="1"/>
          <p:nvPr/>
        </p:nvSpPr>
        <p:spPr>
          <a:xfrm>
            <a:off x="2882729" y="2188323"/>
            <a:ext cx="178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5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r>
              <a:rPr b="1" lang="pt-BR" sz="5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 b="0" i="0" sz="5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48" name="Google Shape;1048;g1eb98e75691_0_143"/>
          <p:cNvGrpSpPr/>
          <p:nvPr/>
        </p:nvGrpSpPr>
        <p:grpSpPr>
          <a:xfrm rot="10800000">
            <a:off x="3088965" y="3124435"/>
            <a:ext cx="1371600" cy="1231576"/>
            <a:chOff x="4321308" y="4851830"/>
            <a:chExt cx="1371600" cy="1231576"/>
          </a:xfrm>
        </p:grpSpPr>
        <p:cxnSp>
          <p:nvCxnSpPr>
            <p:cNvPr id="1049" name="Google Shape;1049;g1eb98e75691_0_143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1050" name="Google Shape;1050;g1eb98e75691_0_143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51" name="Google Shape;1051;g1eb98e75691_0_143"/>
          <p:cNvSpPr txBox="1"/>
          <p:nvPr/>
        </p:nvSpPr>
        <p:spPr>
          <a:xfrm>
            <a:off x="2602071" y="4356000"/>
            <a:ext cx="266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serão 33 disciplinas obrigatórias</a:t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52" name="Google Shape;1052;g1eb98e75691_0_143"/>
          <p:cNvSpPr txBox="1"/>
          <p:nvPr>
            <p:ph idx="4294967295" type="title"/>
          </p:nvPr>
        </p:nvSpPr>
        <p:spPr>
          <a:xfrm>
            <a:off x="5544424" y="-2920616"/>
            <a:ext cx="62520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</a:pPr>
            <a:r>
              <a:rPr lang="pt-BR" sz="4000"/>
              <a:t>GRADE CURRICULAR | 3ª SÉRIE </a:t>
            </a:r>
            <a:endParaRPr/>
          </a:p>
        </p:txBody>
      </p:sp>
      <p:sp>
        <p:nvSpPr>
          <p:cNvPr id="1053" name="Google Shape;1053;g1eb98e75691_0_143"/>
          <p:cNvSpPr txBox="1"/>
          <p:nvPr/>
        </p:nvSpPr>
        <p:spPr>
          <a:xfrm>
            <a:off x="4731775" y="2266050"/>
            <a:ext cx="100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5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+</a:t>
            </a:r>
            <a:endParaRPr b="0" i="0" sz="5000" u="none" cap="none" strike="noStrik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54" name="Google Shape;1054;g1eb98e75691_0_143"/>
          <p:cNvSpPr txBox="1"/>
          <p:nvPr/>
        </p:nvSpPr>
        <p:spPr>
          <a:xfrm>
            <a:off x="5119585" y="2185698"/>
            <a:ext cx="1784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pt-BR" sz="50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endParaRPr b="0" i="0" sz="5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434343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55" name="Google Shape;1055;g1eb98e75691_0_143"/>
          <p:cNvGrpSpPr/>
          <p:nvPr/>
        </p:nvGrpSpPr>
        <p:grpSpPr>
          <a:xfrm rot="5400000">
            <a:off x="6384065" y="2071160"/>
            <a:ext cx="1371600" cy="1231576"/>
            <a:chOff x="4321308" y="4851830"/>
            <a:chExt cx="1371600" cy="1231576"/>
          </a:xfrm>
        </p:grpSpPr>
        <p:cxnSp>
          <p:nvCxnSpPr>
            <p:cNvPr id="1056" name="Google Shape;1056;g1eb98e75691_0_143"/>
            <p:cNvCxnSpPr/>
            <p:nvPr/>
          </p:nvCxnSpPr>
          <p:spPr>
            <a:xfrm>
              <a:off x="4953078" y="4851830"/>
              <a:ext cx="0" cy="1231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sm" w="sm" type="none"/>
              <a:tailEnd len="sm" w="sm" type="none"/>
            </a:ln>
          </p:spPr>
        </p:cxnSp>
        <p:cxnSp>
          <p:nvCxnSpPr>
            <p:cNvPr id="1057" name="Google Shape;1057;g1eb98e75691_0_143"/>
            <p:cNvCxnSpPr/>
            <p:nvPr/>
          </p:nvCxnSpPr>
          <p:spPr>
            <a:xfrm>
              <a:off x="4321308" y="6083406"/>
              <a:ext cx="13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58" name="Google Shape;1058;g1eb98e75691_0_143"/>
          <p:cNvSpPr txBox="1"/>
          <p:nvPr/>
        </p:nvSpPr>
        <p:spPr>
          <a:xfrm>
            <a:off x="7374275" y="2262575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pt-BR" sz="2800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uma </a:t>
            </a:r>
            <a:r>
              <a:rPr b="1" i="0" lang="pt-BR" sz="28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eletiva por semestre</a:t>
            </a:r>
            <a:endParaRPr b="1" i="0" sz="2800" u="none" cap="none" strike="noStrike">
              <a:solidFill>
                <a:srgbClr val="43434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59" name="Google Shape;1059;g1eb98e75691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9" y="374572"/>
            <a:ext cx="995868" cy="1071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g1eb98e75691_0_143"/>
          <p:cNvSpPr txBox="1"/>
          <p:nvPr/>
        </p:nvSpPr>
        <p:spPr>
          <a:xfrm>
            <a:off x="1893625" y="5295900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Garantimos o essencial…</a:t>
            </a:r>
            <a:endParaRPr b="0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61" name="Google Shape;1061;g1eb98e75691_0_143"/>
          <p:cNvSpPr txBox="1"/>
          <p:nvPr/>
        </p:nvSpPr>
        <p:spPr>
          <a:xfrm>
            <a:off x="7258150" y="2663600"/>
            <a:ext cx="406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2800" u="none" cap="none" strike="noStrike">
                <a:solidFill>
                  <a:srgbClr val="F15A24"/>
                </a:solidFill>
                <a:latin typeface="Caveat"/>
                <a:ea typeface="Caveat"/>
                <a:cs typeface="Caveat"/>
                <a:sym typeface="Caveat"/>
              </a:rPr>
              <a:t>… e ampliamos a perspectiva. </a:t>
            </a:r>
            <a:endParaRPr b="0" i="0" sz="2800" u="none" cap="none" strike="noStrike">
              <a:solidFill>
                <a:srgbClr val="F15A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1062" name="Google Shape;1062;g1eb98e75691_0_143"/>
          <p:cNvGrpSpPr/>
          <p:nvPr/>
        </p:nvGrpSpPr>
        <p:grpSpPr>
          <a:xfrm>
            <a:off x="7299250" y="4115850"/>
            <a:ext cx="2329200" cy="2061300"/>
            <a:chOff x="9280450" y="4573050"/>
            <a:chExt cx="2329200" cy="2061300"/>
          </a:xfrm>
        </p:grpSpPr>
        <p:sp>
          <p:nvSpPr>
            <p:cNvPr id="1063" name="Google Shape;1063;g1eb98e75691_0_143"/>
            <p:cNvSpPr txBox="1"/>
            <p:nvPr/>
          </p:nvSpPr>
          <p:spPr>
            <a:xfrm>
              <a:off x="9399675" y="4780125"/>
              <a:ext cx="21351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5000" u="none" cap="none" strike="noStrike">
                  <a:solidFill>
                    <a:srgbClr val="F15A24"/>
                  </a:solidFill>
                  <a:latin typeface="Impact"/>
                  <a:ea typeface="Impact"/>
                  <a:cs typeface="Impact"/>
                  <a:sym typeface="Impact"/>
                </a:rPr>
                <a:t>35 </a:t>
              </a:r>
              <a:endParaRPr b="0" i="0" sz="5000" u="none" cap="none" strike="noStrik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1" i="0" sz="5000" u="none" cap="none" strike="noStrike">
                <a:solidFill>
                  <a:srgbClr val="434343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64" name="Google Shape;1064;g1eb98e75691_0_143"/>
            <p:cNvSpPr txBox="1"/>
            <p:nvPr/>
          </p:nvSpPr>
          <p:spPr>
            <a:xfrm>
              <a:off x="9280450" y="5446425"/>
              <a:ext cx="2329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3F3F3F"/>
                  </a:solidFill>
                  <a:latin typeface="Caveat"/>
                  <a:ea typeface="Caveat"/>
                  <a:cs typeface="Caveat"/>
                  <a:sym typeface="Caveat"/>
                </a:rPr>
                <a:t>disciplinas </a:t>
              </a:r>
              <a:endParaRPr b="0" i="0" sz="3000" u="none" cap="none" strike="noStrike">
                <a:solidFill>
                  <a:srgbClr val="3F3F3F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pt-BR" sz="3000" u="none" cap="none" strike="noStrike">
                  <a:solidFill>
                    <a:srgbClr val="3F3F3F"/>
                  </a:solidFill>
                  <a:latin typeface="Caveat"/>
                  <a:ea typeface="Caveat"/>
                  <a:cs typeface="Caveat"/>
                  <a:sym typeface="Caveat"/>
                </a:rPr>
                <a:t>no total </a:t>
              </a:r>
              <a:endParaRPr b="0" i="0" sz="3000" u="none" cap="none" strike="noStrike">
                <a:solidFill>
                  <a:srgbClr val="3F3F3F"/>
                </a:solidFill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065" name="Google Shape;1065;g1eb98e75691_0_143"/>
            <p:cNvSpPr/>
            <p:nvPr/>
          </p:nvSpPr>
          <p:spPr>
            <a:xfrm>
              <a:off x="9474550" y="4573050"/>
              <a:ext cx="2135100" cy="20613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g1a96e06f271_0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g1a96e06f271_0_349"/>
          <p:cNvSpPr txBox="1"/>
          <p:nvPr>
            <p:ph type="ctrTitle"/>
          </p:nvPr>
        </p:nvSpPr>
        <p:spPr>
          <a:xfrm>
            <a:off x="4232100" y="1128100"/>
            <a:ext cx="38802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VIU SÓ! </a:t>
            </a:r>
            <a:endParaRPr sz="43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COM A NOSSA AJUDA NÃO É TÃO DIFÍCIL ASSIM.</a:t>
            </a:r>
            <a:endParaRPr sz="43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Google Shape;1076;g1a96e06f271_0_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g1a96e06f271_0_320"/>
          <p:cNvSpPr txBox="1"/>
          <p:nvPr>
            <p:ph type="ctrTitle"/>
          </p:nvPr>
        </p:nvSpPr>
        <p:spPr>
          <a:xfrm>
            <a:off x="4062050" y="1259625"/>
            <a:ext cx="42981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E MAIS: SE ESSE MATERIAL NÃO FOR SUFICIENTE, ENTRE EM CONTATO E NÃO FIQUE COM DÚVIDAS.</a:t>
            </a:r>
            <a:endParaRPr sz="43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g1a2d2e1e17b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9472" y="150725"/>
            <a:ext cx="1321052" cy="114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g1a2d2e1e17b_0_102"/>
          <p:cNvSpPr txBox="1"/>
          <p:nvPr>
            <p:ph type="ctrTitle"/>
          </p:nvPr>
        </p:nvSpPr>
        <p:spPr>
          <a:xfrm>
            <a:off x="4146875" y="1107225"/>
            <a:ext cx="4077300" cy="43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pt-BR" sz="4300"/>
              <a:t>MATRÍCULAS ABERTAS A PARTIR DE 7 DE DEZEMBRO.</a:t>
            </a:r>
            <a:endParaRPr sz="43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8"/>
          <p:cNvSpPr txBox="1"/>
          <p:nvPr>
            <p:ph idx="4294967295" type="title"/>
          </p:nvPr>
        </p:nvSpPr>
        <p:spPr>
          <a:xfrm>
            <a:off x="3967700" y="2690812"/>
            <a:ext cx="9772027" cy="4065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pt-BR" sz="8400">
                <a:solidFill>
                  <a:srgbClr val="3F3F3F"/>
                </a:solidFill>
              </a:rPr>
              <a:t>DÚVIDAS?</a:t>
            </a:r>
            <a:endParaRPr/>
          </a:p>
        </p:txBody>
      </p:sp>
      <p:sp>
        <p:nvSpPr>
          <p:cNvPr id="1089" name="Google Shape;1089;p58"/>
          <p:cNvSpPr txBox="1"/>
          <p:nvPr/>
        </p:nvSpPr>
        <p:spPr>
          <a:xfrm>
            <a:off x="2659967" y="3810987"/>
            <a:ext cx="6872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200" u="none" cap="none" strike="noStrik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ensinomedio@adm.sousagrado.com.br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200" u="none" cap="none" strike="noStrike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(63) 981531740</a:t>
            </a:r>
            <a:endParaRPr b="0" i="0" sz="3200" u="none" cap="none" strike="noStrike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90" name="Google Shape;109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474" y="1293509"/>
            <a:ext cx="1321052" cy="11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/>
          <p:nvPr>
            <p:ph idx="4294967295" type="title"/>
          </p:nvPr>
        </p:nvSpPr>
        <p:spPr>
          <a:xfrm>
            <a:off x="1160162" y="397947"/>
            <a:ext cx="9772027" cy="4065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pt-BR" sz="8400">
                <a:solidFill>
                  <a:srgbClr val="BFBFBF"/>
                </a:solidFill>
              </a:rPr>
              <a:t>PORQUE UM NOVO ENSINO MÉDIO</a:t>
            </a:r>
            <a:endParaRPr/>
          </a:p>
        </p:txBody>
      </p:sp>
      <p:sp>
        <p:nvSpPr>
          <p:cNvPr id="325" name="Google Shape;325;p11"/>
          <p:cNvSpPr txBox="1"/>
          <p:nvPr/>
        </p:nvSpPr>
        <p:spPr>
          <a:xfrm>
            <a:off x="1160162" y="2755390"/>
            <a:ext cx="10269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O modelo atual não tem respondido de forma satisfatória aos desafios da atualidade. A desconexão entre os anseios da juventude e o que a escola exige dela manifesta-se nos indicadores: em 2016, 28% dos estudantes de Ensino Médio encontravam-se com mais de 2 anos de atraso escolar e 26% abandonaram a escola ainda no 1º ano; quanto ao IDEB, a variação positiva foi de apenas 0,3 ponto entre 2005 e 2011, ficando estagnado desde então e abaixo das metas estabelecidas.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 txBox="1"/>
          <p:nvPr/>
        </p:nvSpPr>
        <p:spPr>
          <a:xfrm>
            <a:off x="8810372" y="6460053"/>
            <a:ext cx="26196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http://portal.mec.gov.br/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/>
          <p:nvPr>
            <p:ph idx="4294967295" type="title"/>
          </p:nvPr>
        </p:nvSpPr>
        <p:spPr>
          <a:xfrm>
            <a:off x="1160162" y="397947"/>
            <a:ext cx="9772027" cy="4065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pt-BR" sz="8400">
                <a:solidFill>
                  <a:srgbClr val="BFBFBF"/>
                </a:solidFill>
              </a:rPr>
              <a:t>PORQUE UM NOVO ENSINO MÉDIO</a:t>
            </a:r>
            <a:endParaRPr/>
          </a:p>
        </p:txBody>
      </p:sp>
      <p:sp>
        <p:nvSpPr>
          <p:cNvPr id="332" name="Google Shape;332;p12"/>
          <p:cNvSpPr txBox="1"/>
          <p:nvPr/>
        </p:nvSpPr>
        <p:spPr>
          <a:xfrm>
            <a:off x="1160162" y="2755390"/>
            <a:ext cx="10269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434343"/>
                </a:solidFill>
                <a:latin typeface="Caveat"/>
                <a:ea typeface="Caveat"/>
                <a:cs typeface="Caveat"/>
                <a:sym typeface="Caveat"/>
              </a:rPr>
              <a:t>A origem da desmotivação e do desinteresse dos jovens encontra-se também no descompasso entre a formação escolar, os interesses dos estudantes e as exigências do mundo contemporâneo, o que indica a necessidade de mudanças na própria estrutura e organização dessa etapa da Educação Básica. Para atender a essas questões, o Novo Ensino Médio coloca o jovem no centro da vida escolar, de modo a promover uma aprendizagem com maior profundidade, por meio do incentivo ao protagonismo, à autonomia e à responsabilidade do estudante  por suas escolhas futuras.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8810372" y="6460053"/>
            <a:ext cx="26196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http://portal.mec.gov.br/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elo">
  <a:themeElements>
    <a:clrScheme name="Selo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Selo">
  <a:themeElements>
    <a:clrScheme name="Selo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2020-01-25T21:34:12Z</dcterms:created>
  <dc:creator>Nibelle Lira</dc:creator>
</cp:coreProperties>
</file>